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7" r:id="rId2"/>
    <p:sldId id="259" r:id="rId3"/>
    <p:sldId id="260" r:id="rId4"/>
    <p:sldId id="261" r:id="rId5"/>
    <p:sldId id="262" r:id="rId6"/>
    <p:sldId id="315" r:id="rId7"/>
    <p:sldId id="263" r:id="rId8"/>
    <p:sldId id="308" r:id="rId9"/>
    <p:sldId id="265" r:id="rId10"/>
    <p:sldId id="268" r:id="rId11"/>
    <p:sldId id="267" r:id="rId12"/>
    <p:sldId id="316" r:id="rId13"/>
    <p:sldId id="271" r:id="rId14"/>
    <p:sldId id="272" r:id="rId15"/>
    <p:sldId id="317" r:id="rId16"/>
    <p:sldId id="275" r:id="rId17"/>
    <p:sldId id="276" r:id="rId18"/>
    <p:sldId id="277" r:id="rId19"/>
    <p:sldId id="318" r:id="rId20"/>
    <p:sldId id="278" r:id="rId21"/>
    <p:sldId id="279" r:id="rId22"/>
    <p:sldId id="280" r:id="rId23"/>
    <p:sldId id="281" r:id="rId24"/>
    <p:sldId id="282" r:id="rId25"/>
    <p:sldId id="283" r:id="rId26"/>
    <p:sldId id="284" r:id="rId27"/>
    <p:sldId id="285" r:id="rId28"/>
    <p:sldId id="286" r:id="rId29"/>
    <p:sldId id="287" r:id="rId30"/>
    <p:sldId id="304" r:id="rId31"/>
    <p:sldId id="303" r:id="rId32"/>
    <p:sldId id="288" r:id="rId33"/>
    <p:sldId id="289" r:id="rId34"/>
    <p:sldId id="321" r:id="rId35"/>
    <p:sldId id="309" r:id="rId36"/>
    <p:sldId id="322" r:id="rId37"/>
    <p:sldId id="310" r:id="rId38"/>
    <p:sldId id="312" r:id="rId39"/>
    <p:sldId id="313" r:id="rId40"/>
    <p:sldId id="311" r:id="rId41"/>
    <p:sldId id="323" r:id="rId42"/>
    <p:sldId id="319" r:id="rId43"/>
    <p:sldId id="320" r:id="rId44"/>
    <p:sldId id="324" r:id="rId45"/>
    <p:sldId id="290" r:id="rId46"/>
    <p:sldId id="294" r:id="rId47"/>
    <p:sldId id="291" r:id="rId48"/>
    <p:sldId id="292" r:id="rId49"/>
    <p:sldId id="293" r:id="rId50"/>
    <p:sldId id="295" r:id="rId51"/>
    <p:sldId id="296" r:id="rId52"/>
    <p:sldId id="297" r:id="rId53"/>
    <p:sldId id="298" r:id="rId54"/>
    <p:sldId id="299" r:id="rId55"/>
    <p:sldId id="300" r:id="rId56"/>
    <p:sldId id="305" r:id="rId57"/>
    <p:sldId id="306" r:id="rId58"/>
    <p:sldId id="301" r:id="rId59"/>
    <p:sldId id="307" r:id="rId60"/>
    <p:sldId id="302" r:id="rId61"/>
    <p:sldId id="31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86"/>
    <p:restoredTop sz="94690"/>
  </p:normalViewPr>
  <p:slideViewPr>
    <p:cSldViewPr snapToGrid="0" snapToObjects="1">
      <p:cViewPr varScale="1">
        <p:scale>
          <a:sx n="78" d="100"/>
          <a:sy n="78" d="100"/>
        </p:scale>
        <p:origin x="184" y="57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wmf"/><Relationship Id="rId2"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wmf"/><Relationship Id="rId2"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3DB807-304B-C144-BF78-E8F3D190235B}" type="datetimeFigureOut">
              <a:rPr lang="en-US" smtClean="0"/>
              <a:t>5/11/17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A27CE-A746-6343-B0BB-13CD59C2FE1B}" type="slidenum">
              <a:rPr lang="en-US" smtClean="0"/>
              <a:t>‹#›</a:t>
            </a:fld>
            <a:endParaRPr lang="en-US"/>
          </a:p>
        </p:txBody>
      </p:sp>
    </p:spTree>
    <p:extLst>
      <p:ext uri="{BB962C8B-B14F-4D97-AF65-F5344CB8AC3E}">
        <p14:creationId xmlns:p14="http://schemas.microsoft.com/office/powerpoint/2010/main" val="982678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0490382-4C18-4936-B14C-381E8EE7B49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43DE6CD-A3BB-491E-A171-CBF087D9E57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38AFD57-BA00-453C-A567-3462CD4761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Tree>
    <p:extLst>
      <p:ext uri="{BB962C8B-B14F-4D97-AF65-F5344CB8AC3E}">
        <p14:creationId xmlns:p14="http://schemas.microsoft.com/office/powerpoint/2010/main" val="1723245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7A27CE-A746-6343-B0BB-13CD59C2FE1B}" type="slidenum">
              <a:rPr lang="en-US" smtClean="0"/>
              <a:t>41</a:t>
            </a:fld>
            <a:endParaRPr lang="en-US"/>
          </a:p>
        </p:txBody>
      </p:sp>
    </p:spTree>
    <p:extLst>
      <p:ext uri="{BB962C8B-B14F-4D97-AF65-F5344CB8AC3E}">
        <p14:creationId xmlns:p14="http://schemas.microsoft.com/office/powerpoint/2010/main" val="1298269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A7FE090A-ADA0-0C44-9E14-9082F05E1663}" type="slidenum">
              <a:rPr lang="en-US" smtClean="0"/>
              <a:t>‹#›</a:t>
            </a:fld>
            <a:endParaRPr lang="en-US"/>
          </a:p>
        </p:txBody>
      </p:sp>
    </p:spTree>
    <p:extLst>
      <p:ext uri="{BB962C8B-B14F-4D97-AF65-F5344CB8AC3E}">
        <p14:creationId xmlns:p14="http://schemas.microsoft.com/office/powerpoint/2010/main" val="642362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A7FE090A-ADA0-0C44-9E14-9082F05E1663}" type="slidenum">
              <a:rPr lang="en-US" smtClean="0"/>
              <a:t>‹#›</a:t>
            </a:fld>
            <a:endParaRPr lang="en-US"/>
          </a:p>
        </p:txBody>
      </p:sp>
    </p:spTree>
    <p:extLst>
      <p:ext uri="{BB962C8B-B14F-4D97-AF65-F5344CB8AC3E}">
        <p14:creationId xmlns:p14="http://schemas.microsoft.com/office/powerpoint/2010/main" val="1999954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A7FE090A-ADA0-0C44-9E14-9082F05E1663}" type="slidenum">
              <a:rPr lang="en-US" smtClean="0"/>
              <a:t>‹#›</a:t>
            </a:fld>
            <a:endParaRPr lang="en-US"/>
          </a:p>
        </p:txBody>
      </p:sp>
    </p:spTree>
    <p:extLst>
      <p:ext uri="{BB962C8B-B14F-4D97-AF65-F5344CB8AC3E}">
        <p14:creationId xmlns:p14="http://schemas.microsoft.com/office/powerpoint/2010/main" val="826902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A7FE090A-ADA0-0C44-9E14-9082F05E1663}" type="slidenum">
              <a:rPr lang="en-US" smtClean="0"/>
              <a:t>‹#›</a:t>
            </a:fld>
            <a:endParaRPr lang="en-US"/>
          </a:p>
        </p:txBody>
      </p:sp>
    </p:spTree>
    <p:extLst>
      <p:ext uri="{BB962C8B-B14F-4D97-AF65-F5344CB8AC3E}">
        <p14:creationId xmlns:p14="http://schemas.microsoft.com/office/powerpoint/2010/main" val="787269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A7FE090A-ADA0-0C44-9E14-9082F05E1663}" type="slidenum">
              <a:rPr lang="en-US" smtClean="0"/>
              <a:t>‹#›</a:t>
            </a:fld>
            <a:endParaRPr lang="en-US"/>
          </a:p>
        </p:txBody>
      </p:sp>
    </p:spTree>
    <p:extLst>
      <p:ext uri="{BB962C8B-B14F-4D97-AF65-F5344CB8AC3E}">
        <p14:creationId xmlns:p14="http://schemas.microsoft.com/office/powerpoint/2010/main" val="987670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fld id="{A7FE090A-ADA0-0C44-9E14-9082F05E1663}" type="slidenum">
              <a:rPr lang="en-US" smtClean="0"/>
              <a:t>‹#›</a:t>
            </a:fld>
            <a:endParaRPr lang="en-US"/>
          </a:p>
        </p:txBody>
      </p:sp>
    </p:spTree>
    <p:extLst>
      <p:ext uri="{BB962C8B-B14F-4D97-AF65-F5344CB8AC3E}">
        <p14:creationId xmlns:p14="http://schemas.microsoft.com/office/powerpoint/2010/main" val="186923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de-DE" smtClean="0"/>
              <a:t>Daniel Seeliger</a:t>
            </a:r>
            <a:endParaRPr lang="en-US"/>
          </a:p>
        </p:txBody>
      </p:sp>
      <p:sp>
        <p:nvSpPr>
          <p:cNvPr id="8" name="Footer Placeholder 7"/>
          <p:cNvSpPr>
            <a:spLocks noGrp="1"/>
          </p:cNvSpPr>
          <p:nvPr>
            <p:ph type="ftr" sz="quarter" idx="11"/>
          </p:nvPr>
        </p:nvSpPr>
        <p:spPr/>
        <p:txBody>
          <a:bodyPr/>
          <a:lstStyle/>
          <a:p>
            <a:r>
              <a:rPr lang="en-US" smtClean="0"/>
              <a:t>Principles of Drug Discovery - University of Ulm 2017</a:t>
            </a:r>
            <a:endParaRPr lang="en-US"/>
          </a:p>
        </p:txBody>
      </p:sp>
      <p:sp>
        <p:nvSpPr>
          <p:cNvPr id="9" name="Slide Number Placeholder 8"/>
          <p:cNvSpPr>
            <a:spLocks noGrp="1"/>
          </p:cNvSpPr>
          <p:nvPr>
            <p:ph type="sldNum" sz="quarter" idx="12"/>
          </p:nvPr>
        </p:nvSpPr>
        <p:spPr/>
        <p:txBody>
          <a:bodyPr/>
          <a:lstStyle/>
          <a:p>
            <a:fld id="{A7FE090A-ADA0-0C44-9E14-9082F05E1663}" type="slidenum">
              <a:rPr lang="en-US" smtClean="0"/>
              <a:t>‹#›</a:t>
            </a:fld>
            <a:endParaRPr lang="en-US"/>
          </a:p>
        </p:txBody>
      </p:sp>
    </p:spTree>
    <p:extLst>
      <p:ext uri="{BB962C8B-B14F-4D97-AF65-F5344CB8AC3E}">
        <p14:creationId xmlns:p14="http://schemas.microsoft.com/office/powerpoint/2010/main" val="741600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de-DE" smtClean="0"/>
              <a:t>Daniel Seeliger</a:t>
            </a:r>
            <a:endParaRPr lang="en-US"/>
          </a:p>
        </p:txBody>
      </p:sp>
      <p:sp>
        <p:nvSpPr>
          <p:cNvPr id="4" name="Footer Placeholder 3"/>
          <p:cNvSpPr>
            <a:spLocks noGrp="1"/>
          </p:cNvSpPr>
          <p:nvPr>
            <p:ph type="ftr" sz="quarter" idx="11"/>
          </p:nvPr>
        </p:nvSpPr>
        <p:spPr/>
        <p:txBody>
          <a:bodyPr/>
          <a:lstStyle/>
          <a:p>
            <a:r>
              <a:rPr lang="en-US" smtClean="0"/>
              <a:t>Principles of Drug Discovery - University of Ulm 2017</a:t>
            </a:r>
            <a:endParaRPr lang="en-US"/>
          </a:p>
        </p:txBody>
      </p:sp>
      <p:sp>
        <p:nvSpPr>
          <p:cNvPr id="5" name="Slide Number Placeholder 4"/>
          <p:cNvSpPr>
            <a:spLocks noGrp="1"/>
          </p:cNvSpPr>
          <p:nvPr>
            <p:ph type="sldNum" sz="quarter" idx="12"/>
          </p:nvPr>
        </p:nvSpPr>
        <p:spPr/>
        <p:txBody>
          <a:bodyPr/>
          <a:lstStyle/>
          <a:p>
            <a:fld id="{A7FE090A-ADA0-0C44-9E14-9082F05E1663}" type="slidenum">
              <a:rPr lang="en-US" smtClean="0"/>
              <a:t>‹#›</a:t>
            </a:fld>
            <a:endParaRPr lang="en-US"/>
          </a:p>
        </p:txBody>
      </p:sp>
    </p:spTree>
    <p:extLst>
      <p:ext uri="{BB962C8B-B14F-4D97-AF65-F5344CB8AC3E}">
        <p14:creationId xmlns:p14="http://schemas.microsoft.com/office/powerpoint/2010/main" val="8799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A7FE090A-ADA0-0C44-9E14-9082F05E1663}" type="slidenum">
              <a:rPr lang="en-US" smtClean="0"/>
              <a:t>‹#›</a:t>
            </a:fld>
            <a:endParaRPr lang="en-US"/>
          </a:p>
        </p:txBody>
      </p:sp>
    </p:spTree>
    <p:extLst>
      <p:ext uri="{BB962C8B-B14F-4D97-AF65-F5344CB8AC3E}">
        <p14:creationId xmlns:p14="http://schemas.microsoft.com/office/powerpoint/2010/main" val="1469283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fld id="{A7FE090A-ADA0-0C44-9E14-9082F05E1663}" type="slidenum">
              <a:rPr lang="en-US" smtClean="0"/>
              <a:t>‹#›</a:t>
            </a:fld>
            <a:endParaRPr lang="en-US"/>
          </a:p>
        </p:txBody>
      </p:sp>
    </p:spTree>
    <p:extLst>
      <p:ext uri="{BB962C8B-B14F-4D97-AF65-F5344CB8AC3E}">
        <p14:creationId xmlns:p14="http://schemas.microsoft.com/office/powerpoint/2010/main" val="328134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fld id="{A7FE090A-ADA0-0C44-9E14-9082F05E1663}" type="slidenum">
              <a:rPr lang="en-US" smtClean="0"/>
              <a:t>‹#›</a:t>
            </a:fld>
            <a:endParaRPr lang="en-US"/>
          </a:p>
        </p:txBody>
      </p:sp>
    </p:spTree>
    <p:extLst>
      <p:ext uri="{BB962C8B-B14F-4D97-AF65-F5344CB8AC3E}">
        <p14:creationId xmlns:p14="http://schemas.microsoft.com/office/powerpoint/2010/main" val="2149056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smtClean="0"/>
              <a:t>Daniel Seeliger</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Principles of Drug Discovery - University of Ulm 2017</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FE090A-ADA0-0C44-9E14-9082F05E1663}" type="slidenum">
              <a:rPr lang="en-US" smtClean="0"/>
              <a:t>‹#›</a:t>
            </a:fld>
            <a:endParaRPr lang="en-US"/>
          </a:p>
        </p:txBody>
      </p:sp>
    </p:spTree>
    <p:extLst>
      <p:ext uri="{BB962C8B-B14F-4D97-AF65-F5344CB8AC3E}">
        <p14:creationId xmlns:p14="http://schemas.microsoft.com/office/powerpoint/2010/main" val="568756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emf"/><Relationship Id="rId3" Type="http://schemas.openxmlformats.org/officeDocument/2006/relationships/image" Target="../media/image1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eg"/><Relationship Id="rId3"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emf"/><Relationship Id="rId3" Type="http://schemas.openxmlformats.org/officeDocument/2006/relationships/image" Target="../media/image2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emf"/><Relationship Id="rId3" Type="http://schemas.openxmlformats.org/officeDocument/2006/relationships/image" Target="../media/image2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0.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image" Target="../media/image300.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25.png"/><Relationship Id="rId6"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7.jpeg"/><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39.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54.wmf"/><Relationship Id="rId5" Type="http://schemas.openxmlformats.org/officeDocument/2006/relationships/oleObject" Target="../embeddings/oleObject2.bin"/><Relationship Id="rId6" Type="http://schemas.openxmlformats.org/officeDocument/2006/relationships/image" Target="../media/image55.w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56.e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57.wmf"/><Relationship Id="rId5" Type="http://schemas.openxmlformats.org/officeDocument/2006/relationships/oleObject" Target="../embeddings/oleObject5.bin"/><Relationship Id="rId6" Type="http://schemas.openxmlformats.org/officeDocument/2006/relationships/image" Target="../media/image58.w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20.png"/><Relationship Id="rId4" Type="http://schemas.openxmlformats.org/officeDocument/2006/relationships/image" Target="../media/image530.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image" Target="../media/image510.png"/></Relationships>
</file>

<file path=ppt/slides/_rels/slide56.xml.rels><?xml version="1.0" encoding="UTF-8" standalone="yes"?>
<Relationships xmlns="http://schemas.openxmlformats.org/package/2006/relationships"><Relationship Id="rId3" Type="http://schemas.openxmlformats.org/officeDocument/2006/relationships/image" Target="../media/image590.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7.xml"/><Relationship Id="rId2"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5" Type="http://schemas.openxmlformats.org/officeDocument/2006/relationships/image" Target="../media/image11.jpeg"/><Relationship Id="rId1" Type="http://schemas.openxmlformats.org/officeDocument/2006/relationships/slideLayout" Target="../slideLayouts/slideLayout7.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lvl="0"/>
            <a:r>
              <a:rPr lang="de-DE" smtClean="0"/>
              <a:t>Daniel Seeliger</a:t>
            </a:r>
            <a:endParaRPr lang="en-US"/>
          </a:p>
        </p:txBody>
      </p:sp>
      <p:sp>
        <p:nvSpPr>
          <p:cNvPr id="4" name="Footer Placeholder 3"/>
          <p:cNvSpPr>
            <a:spLocks noGrp="1"/>
          </p:cNvSpPr>
          <p:nvPr>
            <p:ph type="ftr" sz="quarter" idx="11"/>
          </p:nvPr>
        </p:nvSpPr>
        <p:spPr/>
        <p:txBody>
          <a:bodyPr/>
          <a:lstStyle/>
          <a:p>
            <a:pPr lvl="0"/>
            <a:r>
              <a:rPr lang="en-US" smtClean="0"/>
              <a:t>Principles of Drug Discovery - University of Ulm 2017</a:t>
            </a:r>
            <a:endParaRPr lang="en-US"/>
          </a:p>
        </p:txBody>
      </p:sp>
      <p:sp>
        <p:nvSpPr>
          <p:cNvPr id="2" name="Title 1"/>
          <p:cNvSpPr txBox="1">
            <a:spLocks noGrp="1"/>
          </p:cNvSpPr>
          <p:nvPr>
            <p:ph type="title" idx="4294967295"/>
          </p:nvPr>
        </p:nvSpPr>
        <p:spPr>
          <a:xfrm>
            <a:off x="2181378" y="2297976"/>
            <a:ext cx="8230249" cy="1144891"/>
          </a:xfrm>
        </p:spPr>
        <p:txBody>
          <a:bodyPr>
            <a:normAutofit/>
          </a:bodyPr>
          <a:lstStyle/>
          <a:p>
            <a:r>
              <a:rPr lang="en-US" dirty="0" smtClean="0"/>
              <a:t>Principles of Drug Discovery</a:t>
            </a:r>
            <a:endParaRPr lang="en-US" dirty="0"/>
          </a:p>
        </p:txBody>
      </p:sp>
      <p:sp>
        <p:nvSpPr>
          <p:cNvPr id="3" name="Subtitle 2"/>
          <p:cNvSpPr txBox="1">
            <a:spLocks noGrp="1"/>
          </p:cNvSpPr>
          <p:nvPr>
            <p:ph type="subTitle" idx="4294967295"/>
          </p:nvPr>
        </p:nvSpPr>
        <p:spPr>
          <a:xfrm>
            <a:off x="1338943" y="3442867"/>
            <a:ext cx="8360839" cy="1356400"/>
          </a:xfrm>
        </p:spPr>
        <p:txBody>
          <a:bodyPr anchor="ctr"/>
          <a:lstStyle/>
          <a:p>
            <a:pPr algn="ctr"/>
            <a:r>
              <a:rPr lang="en-US" dirty="0" smtClean="0"/>
              <a:t>Lecture 4: Protein-Ligand Binding</a:t>
            </a:r>
          </a:p>
          <a:p>
            <a:pPr algn="ctr"/>
            <a:endParaRPr lang="en-US" dirty="0"/>
          </a:p>
        </p:txBody>
      </p:sp>
    </p:spTree>
    <p:extLst>
      <p:ext uri="{BB962C8B-B14F-4D97-AF65-F5344CB8AC3E}">
        <p14:creationId xmlns:p14="http://schemas.microsoft.com/office/powerpoint/2010/main" val="17845385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6_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471" y="290286"/>
            <a:ext cx="7185025"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TextBox 2"/>
          <p:cNvSpPr txBox="1"/>
          <p:nvPr/>
        </p:nvSpPr>
        <p:spPr>
          <a:xfrm>
            <a:off x="8371114" y="914400"/>
            <a:ext cx="3211286" cy="646331"/>
          </a:xfrm>
          <a:prstGeom prst="rect">
            <a:avLst/>
          </a:prstGeom>
          <a:noFill/>
        </p:spPr>
        <p:txBody>
          <a:bodyPr wrap="square" rtlCol="0">
            <a:spAutoFit/>
          </a:bodyPr>
          <a:lstStyle/>
          <a:p>
            <a:r>
              <a:rPr lang="en-US" dirty="0" smtClean="0"/>
              <a:t>The energy of hydrogen bonds is orientation dependent.</a:t>
            </a:r>
            <a:endParaRPr lang="en-US" dirty="0"/>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3823336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_06_30"/>
          <p:cNvPicPr>
            <a:picLocks noChangeAspect="1" noChangeArrowheads="1"/>
          </p:cNvPicPr>
          <p:nvPr/>
        </p:nvPicPr>
        <p:blipFill rotWithShape="1">
          <a:blip r:embed="rId2">
            <a:extLst>
              <a:ext uri="{28A0092B-C50C-407E-A947-70E740481C1C}">
                <a14:useLocalDpi xmlns:a14="http://schemas.microsoft.com/office/drawing/2010/main" val="0"/>
              </a:ext>
            </a:extLst>
          </a:blip>
          <a:srcRect l="52188"/>
          <a:stretch/>
        </p:blipFill>
        <p:spPr bwMode="auto">
          <a:xfrm>
            <a:off x="7369629" y="818242"/>
            <a:ext cx="4078968"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TextBox 4"/>
          <p:cNvSpPr txBox="1"/>
          <p:nvPr/>
        </p:nvSpPr>
        <p:spPr>
          <a:xfrm>
            <a:off x="531601" y="985158"/>
            <a:ext cx="6337285" cy="3139321"/>
          </a:xfrm>
          <a:prstGeom prst="rect">
            <a:avLst/>
          </a:prstGeom>
          <a:noFill/>
        </p:spPr>
        <p:txBody>
          <a:bodyPr wrap="square" rtlCol="0">
            <a:spAutoFit/>
          </a:bodyPr>
          <a:lstStyle/>
          <a:p>
            <a:pPr marL="285750" indent="-285750">
              <a:buFont typeface="Arial" charset="0"/>
              <a:buChar char="•"/>
            </a:pPr>
            <a:r>
              <a:rPr lang="en-US" dirty="0" smtClean="0"/>
              <a:t>Vacuum energies of hydrogen bonds are 10-20 kJ/</a:t>
            </a:r>
            <a:r>
              <a:rPr lang="en-US" dirty="0" err="1" smtClean="0"/>
              <a:t>mol</a:t>
            </a:r>
            <a:endParaRPr lang="en-US" dirty="0" smtClean="0"/>
          </a:p>
          <a:p>
            <a:pPr marL="285750" indent="-285750">
              <a:buFont typeface="Arial" charset="0"/>
              <a:buChar char="•"/>
            </a:pPr>
            <a:r>
              <a:rPr lang="en-US" dirty="0" smtClean="0"/>
              <a:t>The strength of a hydrogen bond depends on the local dielectric </a:t>
            </a:r>
            <a:r>
              <a:rPr lang="en-US" dirty="0" err="1" smtClean="0"/>
              <a:t>ε</a:t>
            </a:r>
            <a:endParaRPr lang="en-US" dirty="0" smtClean="0"/>
          </a:p>
          <a:p>
            <a:pPr marL="285750" indent="-285750">
              <a:buFont typeface="Arial" charset="0"/>
              <a:buChar char="•"/>
            </a:pPr>
            <a:r>
              <a:rPr lang="en-US" dirty="0" smtClean="0"/>
              <a:t>In water </a:t>
            </a:r>
            <a:r>
              <a:rPr lang="en-US" dirty="0" err="1" smtClean="0"/>
              <a:t>ε</a:t>
            </a:r>
            <a:r>
              <a:rPr lang="en-US" dirty="0" smtClean="0"/>
              <a:t> =80, which denotes strong shielding of electrostatic  interaction</a:t>
            </a:r>
          </a:p>
          <a:p>
            <a:pPr marL="285750" indent="-285750">
              <a:buFont typeface="Arial" charset="0"/>
              <a:buChar char="•"/>
            </a:pPr>
            <a:r>
              <a:rPr lang="en-US" dirty="0" smtClean="0"/>
              <a:t>In a protein environment the local dielectric can vary substantially which means hydrogen bonds can have very different strengths</a:t>
            </a:r>
          </a:p>
          <a:p>
            <a:pPr marL="285750" indent="-285750">
              <a:buFont typeface="Arial" charset="0"/>
              <a:buChar char="•"/>
            </a:pPr>
            <a:r>
              <a:rPr lang="en-US" dirty="0" smtClean="0"/>
              <a:t>The strongest hydrogen bonds are those where the hydrogen bond is surrounded by hydrophobic residues</a:t>
            </a:r>
          </a:p>
          <a:p>
            <a:pPr marL="285750" indent="-285750">
              <a:buFont typeface="Arial" charset="0"/>
              <a:buChar char="•"/>
            </a:pPr>
            <a:endParaRPr lang="en-US" dirty="0" smtClean="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3325462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3888" y="493646"/>
            <a:ext cx="4976299" cy="461665"/>
          </a:xfrm>
          <a:prstGeom prst="rect">
            <a:avLst/>
          </a:prstGeom>
          <a:noFill/>
        </p:spPr>
        <p:txBody>
          <a:bodyPr wrap="none" rtlCol="0">
            <a:spAutoFit/>
          </a:bodyPr>
          <a:lstStyle/>
          <a:p>
            <a:r>
              <a:rPr lang="en-US" sz="2400" dirty="0" smtClean="0"/>
              <a:t>Consequences for Ligand Optimization</a:t>
            </a:r>
            <a:endParaRPr lang="en-US" sz="2400" dirty="0"/>
          </a:p>
        </p:txBody>
      </p:sp>
      <p:sp>
        <p:nvSpPr>
          <p:cNvPr id="3" name="TextBox 2"/>
          <p:cNvSpPr txBox="1"/>
          <p:nvPr/>
        </p:nvSpPr>
        <p:spPr>
          <a:xfrm>
            <a:off x="903889" y="1828800"/>
            <a:ext cx="4765600" cy="400110"/>
          </a:xfrm>
          <a:prstGeom prst="rect">
            <a:avLst/>
          </a:prstGeom>
          <a:noFill/>
        </p:spPr>
        <p:txBody>
          <a:bodyPr wrap="none" rtlCol="0">
            <a:spAutoFit/>
          </a:bodyPr>
          <a:lstStyle/>
          <a:p>
            <a:pPr marL="285750" indent="-285750">
              <a:buFont typeface="Arial" charset="0"/>
              <a:buChar char="•"/>
            </a:pPr>
            <a:r>
              <a:rPr lang="en-US" sz="2000" dirty="0" smtClean="0"/>
              <a:t>Geometric fine tuning of hydrogen bonds</a:t>
            </a:r>
            <a:endParaRPr lang="en-US" sz="2000" dirty="0"/>
          </a:p>
        </p:txBody>
      </p:sp>
      <p:sp>
        <p:nvSpPr>
          <p:cNvPr id="4" name="TextBox 3"/>
          <p:cNvSpPr txBox="1"/>
          <p:nvPr/>
        </p:nvSpPr>
        <p:spPr>
          <a:xfrm>
            <a:off x="903888" y="2463942"/>
            <a:ext cx="6536661" cy="400110"/>
          </a:xfrm>
          <a:prstGeom prst="rect">
            <a:avLst/>
          </a:prstGeom>
          <a:noFill/>
        </p:spPr>
        <p:txBody>
          <a:bodyPr wrap="none" rtlCol="0">
            <a:spAutoFit/>
          </a:bodyPr>
          <a:lstStyle/>
          <a:p>
            <a:pPr marL="285750" indent="-285750">
              <a:buFont typeface="Arial" charset="0"/>
              <a:buChar char="•"/>
            </a:pPr>
            <a:r>
              <a:rPr lang="en-US" sz="2000" dirty="0" smtClean="0"/>
              <a:t>Search for polar interactions in hydrophobic environments</a:t>
            </a:r>
            <a:endParaRPr lang="en-US" sz="2000" dirty="0"/>
          </a:p>
        </p:txBody>
      </p:sp>
      <p:pic>
        <p:nvPicPr>
          <p:cNvPr id="5" name="Picture 4"/>
          <p:cNvPicPr>
            <a:picLocks noChangeAspect="1"/>
          </p:cNvPicPr>
          <p:nvPr/>
        </p:nvPicPr>
        <p:blipFill>
          <a:blip r:embed="rId2"/>
          <a:stretch>
            <a:fillRect/>
          </a:stretch>
        </p:blipFill>
        <p:spPr>
          <a:xfrm>
            <a:off x="2518685" y="4817855"/>
            <a:ext cx="1104900" cy="838200"/>
          </a:xfrm>
          <a:prstGeom prst="rect">
            <a:avLst/>
          </a:prstGeom>
        </p:spPr>
      </p:pic>
      <p:pic>
        <p:nvPicPr>
          <p:cNvPr id="6" name="Picture 5"/>
          <p:cNvPicPr>
            <a:picLocks noChangeAspect="1"/>
          </p:cNvPicPr>
          <p:nvPr/>
        </p:nvPicPr>
        <p:blipFill>
          <a:blip r:embed="rId3"/>
          <a:stretch>
            <a:fillRect/>
          </a:stretch>
        </p:blipFill>
        <p:spPr>
          <a:xfrm>
            <a:off x="2804435" y="3913387"/>
            <a:ext cx="533400" cy="533400"/>
          </a:xfrm>
          <a:prstGeom prst="rect">
            <a:avLst/>
          </a:prstGeom>
        </p:spPr>
      </p:pic>
      <p:cxnSp>
        <p:nvCxnSpPr>
          <p:cNvPr id="7" name="Straight Connector 6"/>
          <p:cNvCxnSpPr/>
          <p:nvPr/>
        </p:nvCxnSpPr>
        <p:spPr>
          <a:xfrm flipV="1">
            <a:off x="3071135" y="4446787"/>
            <a:ext cx="0" cy="338284"/>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rot="1768971">
            <a:off x="4640562" y="4600232"/>
            <a:ext cx="1104900" cy="838200"/>
          </a:xfrm>
          <a:prstGeom prst="rect">
            <a:avLst/>
          </a:prstGeom>
        </p:spPr>
      </p:pic>
      <p:pic>
        <p:nvPicPr>
          <p:cNvPr id="9" name="Picture 8"/>
          <p:cNvPicPr>
            <a:picLocks noChangeAspect="1"/>
          </p:cNvPicPr>
          <p:nvPr/>
        </p:nvPicPr>
        <p:blipFill>
          <a:blip r:embed="rId3"/>
          <a:stretch>
            <a:fillRect/>
          </a:stretch>
        </p:blipFill>
        <p:spPr>
          <a:xfrm>
            <a:off x="5298103" y="3737541"/>
            <a:ext cx="533400" cy="533400"/>
          </a:xfrm>
          <a:prstGeom prst="rect">
            <a:avLst/>
          </a:prstGeom>
        </p:spPr>
      </p:pic>
      <p:sp>
        <p:nvSpPr>
          <p:cNvPr id="12" name="Date Placeholder 11"/>
          <p:cNvSpPr>
            <a:spLocks noGrp="1"/>
          </p:cNvSpPr>
          <p:nvPr>
            <p:ph type="dt" sz="half" idx="10"/>
          </p:nvPr>
        </p:nvSpPr>
        <p:spPr/>
        <p:txBody>
          <a:bodyPr/>
          <a:lstStyle/>
          <a:p>
            <a:r>
              <a:rPr lang="de-DE" smtClean="0"/>
              <a:t>Daniel Seeliger</a:t>
            </a:r>
            <a:endParaRPr lang="en-US"/>
          </a:p>
        </p:txBody>
      </p:sp>
      <p:sp>
        <p:nvSpPr>
          <p:cNvPr id="13" name="Footer Placeholder 12"/>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9600176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68668" y="304800"/>
            <a:ext cx="2430474" cy="461665"/>
          </a:xfrm>
          <a:prstGeom prst="rect">
            <a:avLst/>
          </a:prstGeom>
          <a:noFill/>
        </p:spPr>
        <p:txBody>
          <a:bodyPr wrap="none" rtlCol="0">
            <a:spAutoFit/>
          </a:bodyPr>
          <a:lstStyle/>
          <a:p>
            <a:r>
              <a:rPr lang="en-US" sz="2400" dirty="0" smtClean="0"/>
              <a:t>The Role of Water</a:t>
            </a:r>
            <a:endParaRPr lang="en-US" sz="2400" dirty="0"/>
          </a:p>
        </p:txBody>
      </p:sp>
      <p:sp>
        <p:nvSpPr>
          <p:cNvPr id="3" name="TextBox 2"/>
          <p:cNvSpPr txBox="1"/>
          <p:nvPr/>
        </p:nvSpPr>
        <p:spPr>
          <a:xfrm>
            <a:off x="1164772" y="1153884"/>
            <a:ext cx="9731828" cy="646331"/>
          </a:xfrm>
          <a:prstGeom prst="rect">
            <a:avLst/>
          </a:prstGeom>
          <a:noFill/>
        </p:spPr>
        <p:txBody>
          <a:bodyPr wrap="square" rtlCol="0">
            <a:spAutoFit/>
          </a:bodyPr>
          <a:lstStyle/>
          <a:p>
            <a:r>
              <a:rPr lang="en-US" dirty="0" smtClean="0"/>
              <a:t>Protein surfaces have polar and non-polar regions. In non-polar regions, water molecular have less options to form hydrogen bonds</a:t>
            </a:r>
            <a:endParaRPr lang="en-US" dirty="0"/>
          </a:p>
        </p:txBody>
      </p:sp>
      <p:pic>
        <p:nvPicPr>
          <p:cNvPr id="7" name="Picture 2" descr="figure_12_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402" y="1998471"/>
            <a:ext cx="6974568" cy="3662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Date Placeholder 4"/>
          <p:cNvSpPr>
            <a:spLocks noGrp="1"/>
          </p:cNvSpPr>
          <p:nvPr>
            <p:ph type="dt" sz="half" idx="10"/>
          </p:nvPr>
        </p:nvSpPr>
        <p:spPr/>
        <p:txBody>
          <a:bodyPr/>
          <a:lstStyle/>
          <a:p>
            <a:r>
              <a:rPr lang="de-DE" smtClean="0"/>
              <a:t>Daniel Seeliger</a:t>
            </a:r>
            <a:endParaRPr lang="en-US"/>
          </a:p>
        </p:txBody>
      </p:sp>
      <p:sp>
        <p:nvSpPr>
          <p:cNvPr id="8" name="Footer Placeholder 7"/>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8093855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9457" y="5535379"/>
            <a:ext cx="9699171" cy="646331"/>
          </a:xfrm>
          <a:prstGeom prst="rect">
            <a:avLst/>
          </a:prstGeom>
          <a:noFill/>
        </p:spPr>
        <p:txBody>
          <a:bodyPr wrap="square" rtlCol="0">
            <a:spAutoFit/>
          </a:bodyPr>
          <a:lstStyle/>
          <a:p>
            <a:r>
              <a:rPr lang="en-US" dirty="0" smtClean="0"/>
              <a:t>Release of water molecules out of hydrophobic environments increases entropy, but also replacement of tightly bound water molecules involved in polar interactions can be </a:t>
            </a:r>
            <a:r>
              <a:rPr lang="en-US" dirty="0" smtClean="0"/>
              <a:t>beneficial</a:t>
            </a:r>
            <a:r>
              <a:rPr lang="en-US" dirty="0" smtClean="0"/>
              <a:t>.</a:t>
            </a:r>
            <a:endParaRPr lang="en-US" dirty="0"/>
          </a:p>
        </p:txBody>
      </p:sp>
      <p:sp>
        <p:nvSpPr>
          <p:cNvPr id="4" name="TextBox 3"/>
          <p:cNvSpPr txBox="1"/>
          <p:nvPr/>
        </p:nvSpPr>
        <p:spPr>
          <a:xfrm>
            <a:off x="7237798" y="472550"/>
            <a:ext cx="3696974" cy="369332"/>
          </a:xfrm>
          <a:prstGeom prst="rect">
            <a:avLst/>
          </a:prstGeom>
          <a:noFill/>
        </p:spPr>
        <p:txBody>
          <a:bodyPr wrap="none" rtlCol="0">
            <a:spAutoFit/>
          </a:bodyPr>
          <a:lstStyle/>
          <a:p>
            <a:r>
              <a:rPr lang="en-US" u="sng" dirty="0" smtClean="0"/>
              <a:t>Enforced orientation reduces entropy</a:t>
            </a:r>
            <a:endParaRPr lang="en-US" u="sng" dirty="0"/>
          </a:p>
        </p:txBody>
      </p:sp>
      <p:sp>
        <p:nvSpPr>
          <p:cNvPr id="5" name="TextBox 4"/>
          <p:cNvSpPr txBox="1"/>
          <p:nvPr/>
        </p:nvSpPr>
        <p:spPr>
          <a:xfrm>
            <a:off x="8044543" y="982436"/>
            <a:ext cx="2862944" cy="1477328"/>
          </a:xfrm>
          <a:prstGeom prst="rect">
            <a:avLst/>
          </a:prstGeom>
          <a:noFill/>
        </p:spPr>
        <p:txBody>
          <a:bodyPr wrap="square" rtlCol="0">
            <a:spAutoFit/>
          </a:bodyPr>
          <a:lstStyle/>
          <a:p>
            <a:r>
              <a:rPr lang="en-US" dirty="0" smtClean="0"/>
              <a:t>Releasing a water molecule from a protein binding site with and equally strong interaction (enthalpy) results in a entropic gain.</a:t>
            </a:r>
            <a:endParaRPr lang="en-US" dirty="0"/>
          </a:p>
        </p:txBody>
      </p:sp>
      <p:pic>
        <p:nvPicPr>
          <p:cNvPr id="6" name="Picture 2" descr="figure_12_35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008" y="391885"/>
            <a:ext cx="4410930" cy="4579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 name="Picture 2" descr="figure_12_35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451" y="2600318"/>
            <a:ext cx="2741175" cy="2510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Date Placeholder 2"/>
          <p:cNvSpPr>
            <a:spLocks noGrp="1"/>
          </p:cNvSpPr>
          <p:nvPr>
            <p:ph type="dt" sz="half" idx="10"/>
          </p:nvPr>
        </p:nvSpPr>
        <p:spPr/>
        <p:txBody>
          <a:bodyPr/>
          <a:lstStyle/>
          <a:p>
            <a:r>
              <a:rPr lang="de-DE" smtClean="0"/>
              <a:t>Daniel Seeliger</a:t>
            </a:r>
            <a:endParaRPr lang="en-US"/>
          </a:p>
        </p:txBody>
      </p:sp>
      <p:sp>
        <p:nvSpPr>
          <p:cNvPr id="8" name="Footer Placeholder 7"/>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7917954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3888" y="493646"/>
            <a:ext cx="4976299" cy="461665"/>
          </a:xfrm>
          <a:prstGeom prst="rect">
            <a:avLst/>
          </a:prstGeom>
          <a:noFill/>
        </p:spPr>
        <p:txBody>
          <a:bodyPr wrap="none" rtlCol="0">
            <a:spAutoFit/>
          </a:bodyPr>
          <a:lstStyle/>
          <a:p>
            <a:r>
              <a:rPr lang="en-US" sz="2400" dirty="0" smtClean="0"/>
              <a:t>Consequences for Ligand Optimization</a:t>
            </a:r>
            <a:endParaRPr lang="en-US" sz="2400" dirty="0"/>
          </a:p>
        </p:txBody>
      </p:sp>
      <p:sp>
        <p:nvSpPr>
          <p:cNvPr id="3" name="TextBox 2"/>
          <p:cNvSpPr txBox="1"/>
          <p:nvPr/>
        </p:nvSpPr>
        <p:spPr>
          <a:xfrm>
            <a:off x="903889" y="1828800"/>
            <a:ext cx="5336333" cy="400110"/>
          </a:xfrm>
          <a:prstGeom prst="rect">
            <a:avLst/>
          </a:prstGeom>
          <a:noFill/>
        </p:spPr>
        <p:txBody>
          <a:bodyPr wrap="none" rtlCol="0">
            <a:spAutoFit/>
          </a:bodyPr>
          <a:lstStyle/>
          <a:p>
            <a:pPr marL="285750" indent="-285750">
              <a:buFont typeface="Arial" charset="0"/>
              <a:buChar char="•"/>
            </a:pPr>
            <a:r>
              <a:rPr lang="en-US" sz="2000" dirty="0" smtClean="0"/>
              <a:t>Fill hydrophobic cavities with non-polar groups</a:t>
            </a:r>
            <a:endParaRPr lang="en-US" sz="2000" dirty="0"/>
          </a:p>
        </p:txBody>
      </p:sp>
      <p:sp>
        <p:nvSpPr>
          <p:cNvPr id="4" name="TextBox 3"/>
          <p:cNvSpPr txBox="1"/>
          <p:nvPr/>
        </p:nvSpPr>
        <p:spPr>
          <a:xfrm>
            <a:off x="903888" y="2463942"/>
            <a:ext cx="6405664" cy="400110"/>
          </a:xfrm>
          <a:prstGeom prst="rect">
            <a:avLst/>
          </a:prstGeom>
          <a:noFill/>
        </p:spPr>
        <p:txBody>
          <a:bodyPr wrap="none" rtlCol="0">
            <a:spAutoFit/>
          </a:bodyPr>
          <a:lstStyle/>
          <a:p>
            <a:pPr marL="285750" indent="-285750">
              <a:buFont typeface="Arial" charset="0"/>
              <a:buChar char="•"/>
            </a:pPr>
            <a:r>
              <a:rPr lang="en-US" sz="2000" dirty="0" smtClean="0"/>
              <a:t>Replace tightly bound water molecules with polar groups</a:t>
            </a:r>
            <a:endParaRPr lang="en-US" sz="2000" dirty="0"/>
          </a:p>
        </p:txBody>
      </p:sp>
      <p:pic>
        <p:nvPicPr>
          <p:cNvPr id="5" name="Picture 4"/>
          <p:cNvPicPr>
            <a:picLocks noChangeAspect="1"/>
          </p:cNvPicPr>
          <p:nvPr/>
        </p:nvPicPr>
        <p:blipFill>
          <a:blip r:embed="rId2"/>
          <a:stretch>
            <a:fillRect/>
          </a:stretch>
        </p:blipFill>
        <p:spPr>
          <a:xfrm>
            <a:off x="1604962" y="3877382"/>
            <a:ext cx="1495426" cy="1143561"/>
          </a:xfrm>
          <a:prstGeom prst="rect">
            <a:avLst/>
          </a:prstGeom>
        </p:spPr>
      </p:pic>
      <p:pic>
        <p:nvPicPr>
          <p:cNvPr id="6" name="Picture 5"/>
          <p:cNvPicPr>
            <a:picLocks noChangeAspect="1"/>
          </p:cNvPicPr>
          <p:nvPr/>
        </p:nvPicPr>
        <p:blipFill>
          <a:blip r:embed="rId3"/>
          <a:stretch>
            <a:fillRect/>
          </a:stretch>
        </p:blipFill>
        <p:spPr>
          <a:xfrm>
            <a:off x="4633998" y="4092556"/>
            <a:ext cx="1452477" cy="928387"/>
          </a:xfrm>
          <a:prstGeom prst="rect">
            <a:avLst/>
          </a:prstGeom>
        </p:spPr>
      </p:pic>
      <p:sp>
        <p:nvSpPr>
          <p:cNvPr id="7" name="Date Placeholder 6"/>
          <p:cNvSpPr>
            <a:spLocks noGrp="1"/>
          </p:cNvSpPr>
          <p:nvPr>
            <p:ph type="dt" sz="half" idx="10"/>
          </p:nvPr>
        </p:nvSpPr>
        <p:spPr/>
        <p:txBody>
          <a:bodyPr/>
          <a:lstStyle/>
          <a:p>
            <a:r>
              <a:rPr lang="de-DE" smtClean="0"/>
              <a:t>Daniel Seeliger</a:t>
            </a:r>
            <a:endParaRPr lang="en-US"/>
          </a:p>
        </p:txBody>
      </p:sp>
      <p:sp>
        <p:nvSpPr>
          <p:cNvPr id="8" name="Footer Placeholder 7"/>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5385434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12_33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143" y="1261004"/>
            <a:ext cx="6279470" cy="5310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TextBox 2"/>
          <p:cNvSpPr txBox="1"/>
          <p:nvPr/>
        </p:nvSpPr>
        <p:spPr>
          <a:xfrm>
            <a:off x="968828" y="261257"/>
            <a:ext cx="9601201" cy="707886"/>
          </a:xfrm>
          <a:prstGeom prst="rect">
            <a:avLst/>
          </a:prstGeom>
          <a:noFill/>
        </p:spPr>
        <p:txBody>
          <a:bodyPr wrap="square" rtlCol="0">
            <a:spAutoFit/>
          </a:bodyPr>
          <a:lstStyle/>
          <a:p>
            <a:r>
              <a:rPr lang="en-US" sz="2000" dirty="0" smtClean="0"/>
              <a:t>Complex formation is always coupled to a reduction of translational and rotational degrees of freedom. Hence, it is </a:t>
            </a:r>
            <a:r>
              <a:rPr lang="en-US" sz="2000" dirty="0" err="1" smtClean="0"/>
              <a:t>entropically</a:t>
            </a:r>
            <a:r>
              <a:rPr lang="en-US" sz="2000" dirty="0" smtClean="0"/>
              <a:t> disfavored.</a:t>
            </a:r>
            <a:endParaRPr lang="en-US" sz="2000" dirty="0"/>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4680060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12_33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057" y="1395185"/>
            <a:ext cx="8531225" cy="393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TextBox 2"/>
          <p:cNvSpPr txBox="1"/>
          <p:nvPr/>
        </p:nvSpPr>
        <p:spPr>
          <a:xfrm>
            <a:off x="968828" y="261257"/>
            <a:ext cx="9601201" cy="923330"/>
          </a:xfrm>
          <a:prstGeom prst="rect">
            <a:avLst/>
          </a:prstGeom>
          <a:noFill/>
        </p:spPr>
        <p:txBody>
          <a:bodyPr wrap="square" rtlCol="0">
            <a:spAutoFit/>
          </a:bodyPr>
          <a:lstStyle/>
          <a:p>
            <a:r>
              <a:rPr lang="en-US" dirty="0" smtClean="0"/>
              <a:t>Binding of a ligand to a protein usually requires a specific conformation of the ligand, the so-called bioactive conformation.</a:t>
            </a:r>
          </a:p>
          <a:p>
            <a:r>
              <a:rPr lang="en-US" dirty="0" smtClean="0"/>
              <a:t>This is a restriction of the available conformational space which is </a:t>
            </a:r>
            <a:r>
              <a:rPr lang="en-US" dirty="0" err="1" smtClean="0"/>
              <a:t>entropically</a:t>
            </a:r>
            <a:r>
              <a:rPr lang="en-US" dirty="0" smtClean="0"/>
              <a:t> disfavored.</a:t>
            </a:r>
            <a:endParaRPr lang="en-US" dirty="0"/>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2058263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_12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228" y="1141185"/>
            <a:ext cx="8531225" cy="385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Date Placeholder 2"/>
          <p:cNvSpPr>
            <a:spLocks noGrp="1"/>
          </p:cNvSpPr>
          <p:nvPr>
            <p:ph type="dt" sz="half" idx="10"/>
          </p:nvPr>
        </p:nvSpPr>
        <p:spPr/>
        <p:txBody>
          <a:bodyPr/>
          <a:lstStyle/>
          <a:p>
            <a:r>
              <a:rPr lang="de-DE" smtClean="0"/>
              <a:t>Daniel Seeliger</a:t>
            </a:r>
            <a:endParaRPr lang="en-US"/>
          </a:p>
        </p:txBody>
      </p:sp>
      <p:sp>
        <p:nvSpPr>
          <p:cNvPr id="4" name="Footer Placeholder 3"/>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6169996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3888" y="493646"/>
            <a:ext cx="4976299" cy="461665"/>
          </a:xfrm>
          <a:prstGeom prst="rect">
            <a:avLst/>
          </a:prstGeom>
          <a:noFill/>
        </p:spPr>
        <p:txBody>
          <a:bodyPr wrap="none" rtlCol="0">
            <a:spAutoFit/>
          </a:bodyPr>
          <a:lstStyle/>
          <a:p>
            <a:r>
              <a:rPr lang="en-US" sz="2400" dirty="0" smtClean="0"/>
              <a:t>Consequences for Ligand Optimization</a:t>
            </a:r>
            <a:endParaRPr lang="en-US" sz="2400" dirty="0"/>
          </a:p>
        </p:txBody>
      </p:sp>
      <p:sp>
        <p:nvSpPr>
          <p:cNvPr id="3" name="TextBox 2"/>
          <p:cNvSpPr txBox="1"/>
          <p:nvPr/>
        </p:nvSpPr>
        <p:spPr>
          <a:xfrm>
            <a:off x="903889" y="1828800"/>
            <a:ext cx="8707064" cy="400110"/>
          </a:xfrm>
          <a:prstGeom prst="rect">
            <a:avLst/>
          </a:prstGeom>
          <a:noFill/>
        </p:spPr>
        <p:txBody>
          <a:bodyPr wrap="none" rtlCol="0">
            <a:spAutoFit/>
          </a:bodyPr>
          <a:lstStyle/>
          <a:p>
            <a:pPr marL="285750" indent="-285750">
              <a:buFont typeface="Arial" charset="0"/>
              <a:buChar char="•"/>
            </a:pPr>
            <a:r>
              <a:rPr lang="en-US" sz="2000" dirty="0" smtClean="0"/>
              <a:t>Pre-organization of the bound conformation reduces entropy loss upon binding</a:t>
            </a:r>
            <a:endParaRPr lang="en-US" sz="2000" dirty="0"/>
          </a:p>
        </p:txBody>
      </p:sp>
      <p:sp>
        <p:nvSpPr>
          <p:cNvPr id="4" name="TextBox 3"/>
          <p:cNvSpPr txBox="1"/>
          <p:nvPr/>
        </p:nvSpPr>
        <p:spPr>
          <a:xfrm>
            <a:off x="903888" y="2463942"/>
            <a:ext cx="7194918" cy="400110"/>
          </a:xfrm>
          <a:prstGeom prst="rect">
            <a:avLst/>
          </a:prstGeom>
          <a:noFill/>
        </p:spPr>
        <p:txBody>
          <a:bodyPr wrap="none" rtlCol="0">
            <a:spAutoFit/>
          </a:bodyPr>
          <a:lstStyle/>
          <a:p>
            <a:pPr marL="285750" indent="-285750">
              <a:buFont typeface="Arial" charset="0"/>
              <a:buChar char="•"/>
            </a:pPr>
            <a:r>
              <a:rPr lang="en-US" sz="2000" dirty="0" smtClean="0"/>
              <a:t>Find ligand modifications which reduce conformational flexibility</a:t>
            </a:r>
            <a:endParaRPr lang="en-US" sz="2000" dirty="0"/>
          </a:p>
        </p:txBody>
      </p:sp>
      <p:pic>
        <p:nvPicPr>
          <p:cNvPr id="5" name="Picture 4"/>
          <p:cNvPicPr>
            <a:picLocks noChangeAspect="1"/>
          </p:cNvPicPr>
          <p:nvPr/>
        </p:nvPicPr>
        <p:blipFill>
          <a:blip r:embed="rId2"/>
          <a:stretch>
            <a:fillRect/>
          </a:stretch>
        </p:blipFill>
        <p:spPr>
          <a:xfrm>
            <a:off x="1339850" y="3909133"/>
            <a:ext cx="2440160" cy="1220080"/>
          </a:xfrm>
          <a:prstGeom prst="rect">
            <a:avLst/>
          </a:prstGeom>
        </p:spPr>
      </p:pic>
      <p:pic>
        <p:nvPicPr>
          <p:cNvPr id="6" name="Picture 5"/>
          <p:cNvPicPr>
            <a:picLocks noChangeAspect="1"/>
          </p:cNvPicPr>
          <p:nvPr/>
        </p:nvPicPr>
        <p:blipFill>
          <a:blip r:embed="rId3"/>
          <a:stretch>
            <a:fillRect/>
          </a:stretch>
        </p:blipFill>
        <p:spPr>
          <a:xfrm>
            <a:off x="5586033" y="3823337"/>
            <a:ext cx="2197384" cy="1098692"/>
          </a:xfrm>
          <a:prstGeom prst="rect">
            <a:avLst/>
          </a:prstGeom>
        </p:spPr>
      </p:pic>
      <p:sp>
        <p:nvSpPr>
          <p:cNvPr id="7" name="Date Placeholder 6"/>
          <p:cNvSpPr>
            <a:spLocks noGrp="1"/>
          </p:cNvSpPr>
          <p:nvPr>
            <p:ph type="dt" sz="half" idx="10"/>
          </p:nvPr>
        </p:nvSpPr>
        <p:spPr/>
        <p:txBody>
          <a:bodyPr/>
          <a:lstStyle/>
          <a:p>
            <a:r>
              <a:rPr lang="de-DE" smtClean="0"/>
              <a:t>Daniel Seeliger</a:t>
            </a:r>
            <a:endParaRPr lang="en-US"/>
          </a:p>
        </p:txBody>
      </p:sp>
      <p:sp>
        <p:nvSpPr>
          <p:cNvPr id="8" name="Footer Placeholder 7"/>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9217185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0789" y="193353"/>
            <a:ext cx="9851598" cy="954107"/>
          </a:xfrm>
          <a:prstGeom prst="rect">
            <a:avLst/>
          </a:prstGeom>
          <a:noFill/>
        </p:spPr>
        <p:txBody>
          <a:bodyPr wrap="square" rtlCol="0">
            <a:spAutoFit/>
          </a:bodyPr>
          <a:lstStyle/>
          <a:p>
            <a:r>
              <a:rPr lang="en-US" sz="2800" dirty="0" smtClean="0"/>
              <a:t>Protein bind to ligands usually via non-covalent interactions (no bonds are broken or formed) </a:t>
            </a:r>
          </a:p>
        </p:txBody>
      </p:sp>
      <p:sp>
        <p:nvSpPr>
          <p:cNvPr id="4" name="TextBox 3"/>
          <p:cNvSpPr txBox="1"/>
          <p:nvPr/>
        </p:nvSpPr>
        <p:spPr>
          <a:xfrm>
            <a:off x="2218870" y="5919897"/>
            <a:ext cx="7550785" cy="369332"/>
          </a:xfrm>
          <a:prstGeom prst="rect">
            <a:avLst/>
          </a:prstGeom>
          <a:noFill/>
        </p:spPr>
        <p:txBody>
          <a:bodyPr wrap="none" rtlCol="0">
            <a:spAutoFit/>
          </a:bodyPr>
          <a:lstStyle/>
          <a:p>
            <a:r>
              <a:rPr lang="en-US" dirty="0" smtClean="0"/>
              <a:t>What are the driving forces which govern non-covalent molecular recognition?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500" y="1865200"/>
            <a:ext cx="4693236" cy="31288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00" y="1339352"/>
            <a:ext cx="3911600" cy="3911600"/>
          </a:xfrm>
          <a:prstGeom prst="rect">
            <a:avLst/>
          </a:prstGeom>
        </p:spPr>
      </p:pic>
      <p:sp>
        <p:nvSpPr>
          <p:cNvPr id="7" name="TextBox 6"/>
          <p:cNvSpPr txBox="1"/>
          <p:nvPr/>
        </p:nvSpPr>
        <p:spPr>
          <a:xfrm>
            <a:off x="1083687" y="5066286"/>
            <a:ext cx="3563348" cy="369332"/>
          </a:xfrm>
          <a:prstGeom prst="rect">
            <a:avLst/>
          </a:prstGeom>
          <a:noFill/>
        </p:spPr>
        <p:txBody>
          <a:bodyPr wrap="none" rtlCol="0">
            <a:spAutoFit/>
          </a:bodyPr>
          <a:lstStyle/>
          <a:p>
            <a:r>
              <a:rPr lang="en-US" dirty="0" smtClean="0"/>
              <a:t>Inhibitor binding to the kinase B-</a:t>
            </a:r>
            <a:r>
              <a:rPr lang="en-US" dirty="0" err="1" smtClean="0"/>
              <a:t>Raf</a:t>
            </a:r>
            <a:endParaRPr lang="en-US" dirty="0"/>
          </a:p>
        </p:txBody>
      </p:sp>
      <p:sp>
        <p:nvSpPr>
          <p:cNvPr id="8" name="TextBox 7"/>
          <p:cNvSpPr txBox="1"/>
          <p:nvPr/>
        </p:nvSpPr>
        <p:spPr>
          <a:xfrm>
            <a:off x="7197226" y="5252630"/>
            <a:ext cx="3433376" cy="369332"/>
          </a:xfrm>
          <a:prstGeom prst="rect">
            <a:avLst/>
          </a:prstGeom>
          <a:noFill/>
        </p:spPr>
        <p:txBody>
          <a:bodyPr wrap="none" rtlCol="0">
            <a:spAutoFit/>
          </a:bodyPr>
          <a:lstStyle/>
          <a:p>
            <a:r>
              <a:rPr lang="en-US" dirty="0" smtClean="0"/>
              <a:t>Inhibitor binding to HIV-1 Protease</a:t>
            </a:r>
            <a:endParaRPr lang="en-US" dirty="0"/>
          </a:p>
        </p:txBody>
      </p:sp>
      <p:sp>
        <p:nvSpPr>
          <p:cNvPr id="3" name="Date Placeholder 2"/>
          <p:cNvSpPr>
            <a:spLocks noGrp="1"/>
          </p:cNvSpPr>
          <p:nvPr>
            <p:ph type="dt" sz="half" idx="10"/>
          </p:nvPr>
        </p:nvSpPr>
        <p:spPr/>
        <p:txBody>
          <a:bodyPr/>
          <a:lstStyle/>
          <a:p>
            <a:r>
              <a:rPr lang="de-DE" smtClean="0"/>
              <a:t>Daniel Seeliger</a:t>
            </a:r>
            <a:endParaRPr lang="en-US"/>
          </a:p>
        </p:txBody>
      </p:sp>
      <p:sp>
        <p:nvSpPr>
          <p:cNvPr id="9" name="Footer Placeholder 8"/>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20874730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44966" y="419082"/>
            <a:ext cx="4955844" cy="523220"/>
          </a:xfrm>
          <a:prstGeom prst="rect">
            <a:avLst/>
          </a:prstGeom>
          <a:noFill/>
        </p:spPr>
        <p:txBody>
          <a:bodyPr wrap="none" rtlCol="0">
            <a:spAutoFit/>
          </a:bodyPr>
          <a:lstStyle/>
          <a:p>
            <a:r>
              <a:rPr lang="en-US" sz="2800" dirty="0" smtClean="0"/>
              <a:t>Protein conformational flexibility</a:t>
            </a:r>
            <a:endParaRPr lang="en-US" sz="2800" dirty="0"/>
          </a:p>
        </p:txBody>
      </p:sp>
      <p:sp>
        <p:nvSpPr>
          <p:cNvPr id="3" name="TextBox 2"/>
          <p:cNvSpPr txBox="1"/>
          <p:nvPr/>
        </p:nvSpPr>
        <p:spPr>
          <a:xfrm>
            <a:off x="1135552" y="1170836"/>
            <a:ext cx="8970974" cy="923330"/>
          </a:xfrm>
          <a:prstGeom prst="rect">
            <a:avLst/>
          </a:prstGeom>
          <a:noFill/>
        </p:spPr>
        <p:txBody>
          <a:bodyPr wrap="square" rtlCol="0">
            <a:spAutoFit/>
          </a:bodyPr>
          <a:lstStyle/>
          <a:p>
            <a:r>
              <a:rPr lang="en-US" dirty="0" smtClean="0"/>
              <a:t>Proteins exist in an equilibrium of conformational states</a:t>
            </a:r>
          </a:p>
          <a:p>
            <a:r>
              <a:rPr lang="en-US" dirty="0" smtClean="0"/>
              <a:t>Some of these states will have the correct geometric arrangement to form favorable interactions with a ligand, others not.</a:t>
            </a:r>
            <a:endParaRPr lang="en-US" dirty="0"/>
          </a:p>
        </p:txBody>
      </p:sp>
      <p:cxnSp>
        <p:nvCxnSpPr>
          <p:cNvPr id="5" name="Straight Arrow Connector 4"/>
          <p:cNvCxnSpPr/>
          <p:nvPr/>
        </p:nvCxnSpPr>
        <p:spPr>
          <a:xfrm flipV="1">
            <a:off x="2752366" y="2418347"/>
            <a:ext cx="0" cy="31511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752366" y="5569476"/>
            <a:ext cx="59464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2959768" y="2634916"/>
            <a:ext cx="5570621" cy="2636223"/>
          </a:xfrm>
          <a:custGeom>
            <a:avLst/>
            <a:gdLst>
              <a:gd name="connsiteX0" fmla="*/ 0 w 5570621"/>
              <a:gd name="connsiteY0" fmla="*/ 288758 h 1794013"/>
              <a:gd name="connsiteX1" fmla="*/ 84221 w 5570621"/>
              <a:gd name="connsiteY1" fmla="*/ 228600 h 1794013"/>
              <a:gd name="connsiteX2" fmla="*/ 240632 w 5570621"/>
              <a:gd name="connsiteY2" fmla="*/ 216569 h 1794013"/>
              <a:gd name="connsiteX3" fmla="*/ 336885 w 5570621"/>
              <a:gd name="connsiteY3" fmla="*/ 300790 h 1794013"/>
              <a:gd name="connsiteX4" fmla="*/ 433137 w 5570621"/>
              <a:gd name="connsiteY4" fmla="*/ 421106 h 1794013"/>
              <a:gd name="connsiteX5" fmla="*/ 517358 w 5570621"/>
              <a:gd name="connsiteY5" fmla="*/ 637674 h 1794013"/>
              <a:gd name="connsiteX6" fmla="*/ 649706 w 5570621"/>
              <a:gd name="connsiteY6" fmla="*/ 1118937 h 1794013"/>
              <a:gd name="connsiteX7" fmla="*/ 938464 w 5570621"/>
              <a:gd name="connsiteY7" fmla="*/ 1082842 h 1794013"/>
              <a:gd name="connsiteX8" fmla="*/ 1227221 w 5570621"/>
              <a:gd name="connsiteY8" fmla="*/ 517358 h 1794013"/>
              <a:gd name="connsiteX9" fmla="*/ 1455821 w 5570621"/>
              <a:gd name="connsiteY9" fmla="*/ 830179 h 1794013"/>
              <a:gd name="connsiteX10" fmla="*/ 1696453 w 5570621"/>
              <a:gd name="connsiteY10" fmla="*/ 1503948 h 1794013"/>
              <a:gd name="connsiteX11" fmla="*/ 1961148 w 5570621"/>
              <a:gd name="connsiteY11" fmla="*/ 1383632 h 1794013"/>
              <a:gd name="connsiteX12" fmla="*/ 2201779 w 5570621"/>
              <a:gd name="connsiteY12" fmla="*/ 866274 h 1794013"/>
              <a:gd name="connsiteX13" fmla="*/ 2322095 w 5570621"/>
              <a:gd name="connsiteY13" fmla="*/ 336885 h 1794013"/>
              <a:gd name="connsiteX14" fmla="*/ 2490537 w 5570621"/>
              <a:gd name="connsiteY14" fmla="*/ 96253 h 1794013"/>
              <a:gd name="connsiteX15" fmla="*/ 2658979 w 5570621"/>
              <a:gd name="connsiteY15" fmla="*/ 300790 h 1794013"/>
              <a:gd name="connsiteX16" fmla="*/ 2767264 w 5570621"/>
              <a:gd name="connsiteY16" fmla="*/ 445169 h 1794013"/>
              <a:gd name="connsiteX17" fmla="*/ 2959769 w 5570621"/>
              <a:gd name="connsiteY17" fmla="*/ 240632 h 1794013"/>
              <a:gd name="connsiteX18" fmla="*/ 3128211 w 5570621"/>
              <a:gd name="connsiteY18" fmla="*/ 60158 h 1794013"/>
              <a:gd name="connsiteX19" fmla="*/ 3453064 w 5570621"/>
              <a:gd name="connsiteY19" fmla="*/ 493295 h 1794013"/>
              <a:gd name="connsiteX20" fmla="*/ 3585411 w 5570621"/>
              <a:gd name="connsiteY20" fmla="*/ 986590 h 1794013"/>
              <a:gd name="connsiteX21" fmla="*/ 3669632 w 5570621"/>
              <a:gd name="connsiteY21" fmla="*/ 1540042 h 1794013"/>
              <a:gd name="connsiteX22" fmla="*/ 3982453 w 5570621"/>
              <a:gd name="connsiteY22" fmla="*/ 1792706 h 1794013"/>
              <a:gd name="connsiteX23" fmla="*/ 4259179 w 5570621"/>
              <a:gd name="connsiteY23" fmla="*/ 1443790 h 1794013"/>
              <a:gd name="connsiteX24" fmla="*/ 4403558 w 5570621"/>
              <a:gd name="connsiteY24" fmla="*/ 854242 h 1794013"/>
              <a:gd name="connsiteX25" fmla="*/ 4668253 w 5570621"/>
              <a:gd name="connsiteY25" fmla="*/ 649706 h 1794013"/>
              <a:gd name="connsiteX26" fmla="*/ 4932948 w 5570621"/>
              <a:gd name="connsiteY26" fmla="*/ 818148 h 1794013"/>
              <a:gd name="connsiteX27" fmla="*/ 5342021 w 5570621"/>
              <a:gd name="connsiteY27" fmla="*/ 433137 h 1794013"/>
              <a:gd name="connsiteX28" fmla="*/ 5570621 w 5570621"/>
              <a:gd name="connsiteY28" fmla="*/ 0 h 179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570621" h="1794013">
                <a:moveTo>
                  <a:pt x="0" y="288758"/>
                </a:moveTo>
                <a:cubicBezTo>
                  <a:pt x="22058" y="264694"/>
                  <a:pt x="44116" y="240631"/>
                  <a:pt x="84221" y="228600"/>
                </a:cubicBezTo>
                <a:cubicBezTo>
                  <a:pt x="124326" y="216568"/>
                  <a:pt x="198522" y="204537"/>
                  <a:pt x="240632" y="216569"/>
                </a:cubicBezTo>
                <a:cubicBezTo>
                  <a:pt x="282742" y="228601"/>
                  <a:pt x="304801" y="266700"/>
                  <a:pt x="336885" y="300790"/>
                </a:cubicBezTo>
                <a:cubicBezTo>
                  <a:pt x="368969" y="334880"/>
                  <a:pt x="403058" y="364959"/>
                  <a:pt x="433137" y="421106"/>
                </a:cubicBezTo>
                <a:cubicBezTo>
                  <a:pt x="463216" y="477253"/>
                  <a:pt x="481263" y="521369"/>
                  <a:pt x="517358" y="637674"/>
                </a:cubicBezTo>
                <a:cubicBezTo>
                  <a:pt x="553453" y="753979"/>
                  <a:pt x="579522" y="1044742"/>
                  <a:pt x="649706" y="1118937"/>
                </a:cubicBezTo>
                <a:cubicBezTo>
                  <a:pt x="719890" y="1193132"/>
                  <a:pt x="842212" y="1183105"/>
                  <a:pt x="938464" y="1082842"/>
                </a:cubicBezTo>
                <a:cubicBezTo>
                  <a:pt x="1034717" y="982579"/>
                  <a:pt x="1140995" y="559468"/>
                  <a:pt x="1227221" y="517358"/>
                </a:cubicBezTo>
                <a:cubicBezTo>
                  <a:pt x="1313447" y="475248"/>
                  <a:pt x="1377616" y="665747"/>
                  <a:pt x="1455821" y="830179"/>
                </a:cubicBezTo>
                <a:cubicBezTo>
                  <a:pt x="1534026" y="994611"/>
                  <a:pt x="1612232" y="1411706"/>
                  <a:pt x="1696453" y="1503948"/>
                </a:cubicBezTo>
                <a:cubicBezTo>
                  <a:pt x="1780674" y="1596190"/>
                  <a:pt x="1876927" y="1489911"/>
                  <a:pt x="1961148" y="1383632"/>
                </a:cubicBezTo>
                <a:cubicBezTo>
                  <a:pt x="2045369" y="1277353"/>
                  <a:pt x="2141621" y="1040732"/>
                  <a:pt x="2201779" y="866274"/>
                </a:cubicBezTo>
                <a:cubicBezTo>
                  <a:pt x="2261937" y="691816"/>
                  <a:pt x="2273969" y="465222"/>
                  <a:pt x="2322095" y="336885"/>
                </a:cubicBezTo>
                <a:cubicBezTo>
                  <a:pt x="2370221" y="208548"/>
                  <a:pt x="2434390" y="102269"/>
                  <a:pt x="2490537" y="96253"/>
                </a:cubicBezTo>
                <a:cubicBezTo>
                  <a:pt x="2546684" y="90237"/>
                  <a:pt x="2612858" y="242637"/>
                  <a:pt x="2658979" y="300790"/>
                </a:cubicBezTo>
                <a:cubicBezTo>
                  <a:pt x="2705100" y="358943"/>
                  <a:pt x="2717132" y="455195"/>
                  <a:pt x="2767264" y="445169"/>
                </a:cubicBezTo>
                <a:cubicBezTo>
                  <a:pt x="2817396" y="435143"/>
                  <a:pt x="2959769" y="240632"/>
                  <a:pt x="2959769" y="240632"/>
                </a:cubicBezTo>
                <a:cubicBezTo>
                  <a:pt x="3019927" y="176464"/>
                  <a:pt x="3045995" y="18048"/>
                  <a:pt x="3128211" y="60158"/>
                </a:cubicBezTo>
                <a:cubicBezTo>
                  <a:pt x="3210427" y="102268"/>
                  <a:pt x="3376864" y="338890"/>
                  <a:pt x="3453064" y="493295"/>
                </a:cubicBezTo>
                <a:cubicBezTo>
                  <a:pt x="3529264" y="647700"/>
                  <a:pt x="3549316" y="812132"/>
                  <a:pt x="3585411" y="986590"/>
                </a:cubicBezTo>
                <a:cubicBezTo>
                  <a:pt x="3621506" y="1161048"/>
                  <a:pt x="3603458" y="1405689"/>
                  <a:pt x="3669632" y="1540042"/>
                </a:cubicBezTo>
                <a:cubicBezTo>
                  <a:pt x="3735806" y="1674395"/>
                  <a:pt x="3884195" y="1808748"/>
                  <a:pt x="3982453" y="1792706"/>
                </a:cubicBezTo>
                <a:cubicBezTo>
                  <a:pt x="4080711" y="1776664"/>
                  <a:pt x="4188995" y="1600201"/>
                  <a:pt x="4259179" y="1443790"/>
                </a:cubicBezTo>
                <a:cubicBezTo>
                  <a:pt x="4329363" y="1287379"/>
                  <a:pt x="4335379" y="986589"/>
                  <a:pt x="4403558" y="854242"/>
                </a:cubicBezTo>
                <a:cubicBezTo>
                  <a:pt x="4471737" y="721895"/>
                  <a:pt x="4580021" y="655722"/>
                  <a:pt x="4668253" y="649706"/>
                </a:cubicBezTo>
                <a:cubicBezTo>
                  <a:pt x="4756485" y="643690"/>
                  <a:pt x="4820653" y="854243"/>
                  <a:pt x="4932948" y="818148"/>
                </a:cubicBezTo>
                <a:cubicBezTo>
                  <a:pt x="5045243" y="782053"/>
                  <a:pt x="5235742" y="569495"/>
                  <a:pt x="5342021" y="433137"/>
                </a:cubicBezTo>
                <a:cubicBezTo>
                  <a:pt x="5448300" y="296779"/>
                  <a:pt x="5570621" y="0"/>
                  <a:pt x="5570621" y="0"/>
                </a:cubicBez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16200000">
            <a:off x="1714738" y="3633536"/>
            <a:ext cx="1291123" cy="369332"/>
          </a:xfrm>
          <a:prstGeom prst="rect">
            <a:avLst/>
          </a:prstGeom>
          <a:noFill/>
        </p:spPr>
        <p:txBody>
          <a:bodyPr wrap="none" rtlCol="0">
            <a:spAutoFit/>
          </a:bodyPr>
          <a:lstStyle/>
          <a:p>
            <a:r>
              <a:rPr lang="en-US" smtClean="0"/>
              <a:t>Free Energy</a:t>
            </a:r>
            <a:endParaRPr lang="en-US"/>
          </a:p>
        </p:txBody>
      </p:sp>
      <p:sp>
        <p:nvSpPr>
          <p:cNvPr id="14" name="TextBox 13"/>
          <p:cNvSpPr txBox="1"/>
          <p:nvPr/>
        </p:nvSpPr>
        <p:spPr>
          <a:xfrm>
            <a:off x="4355254" y="5708705"/>
            <a:ext cx="2740687" cy="369332"/>
          </a:xfrm>
          <a:prstGeom prst="rect">
            <a:avLst/>
          </a:prstGeom>
          <a:noFill/>
        </p:spPr>
        <p:txBody>
          <a:bodyPr wrap="none" rtlCol="0">
            <a:spAutoFit/>
          </a:bodyPr>
          <a:lstStyle/>
          <a:p>
            <a:r>
              <a:rPr lang="en-US" smtClean="0"/>
              <a:t>Conformational Coordinate</a:t>
            </a:r>
            <a:endParaRPr lang="en-US"/>
          </a:p>
        </p:txBody>
      </p:sp>
      <p:sp>
        <p:nvSpPr>
          <p:cNvPr id="15" name="Freeform 14"/>
          <p:cNvSpPr/>
          <p:nvPr/>
        </p:nvSpPr>
        <p:spPr>
          <a:xfrm>
            <a:off x="6689558" y="3801979"/>
            <a:ext cx="526699" cy="661785"/>
          </a:xfrm>
          <a:custGeom>
            <a:avLst/>
            <a:gdLst>
              <a:gd name="connsiteX0" fmla="*/ 1171295 w 1920458"/>
              <a:gd name="connsiteY0" fmla="*/ 215003 h 2152094"/>
              <a:gd name="connsiteX1" fmla="*/ 601451 w 1920458"/>
              <a:gd name="connsiteY1" fmla="*/ 2968 h 2152094"/>
              <a:gd name="connsiteX2" fmla="*/ 97868 w 1920458"/>
              <a:gd name="connsiteY2" fmla="*/ 387281 h 2152094"/>
              <a:gd name="connsiteX3" fmla="*/ 5103 w 1920458"/>
              <a:gd name="connsiteY3" fmla="*/ 1208916 h 2152094"/>
              <a:gd name="connsiteX4" fmla="*/ 177382 w 1920458"/>
              <a:gd name="connsiteY4" fmla="*/ 2096812 h 2152094"/>
              <a:gd name="connsiteX5" fmla="*/ 1449590 w 1920458"/>
              <a:gd name="connsiteY5" fmla="*/ 2030551 h 2152094"/>
              <a:gd name="connsiteX6" fmla="*/ 1873660 w 1920458"/>
              <a:gd name="connsiteY6" fmla="*/ 1805264 h 2152094"/>
              <a:gd name="connsiteX7" fmla="*/ 1847155 w 1920458"/>
              <a:gd name="connsiteY7" fmla="*/ 1169160 h 2152094"/>
              <a:gd name="connsiteX8" fmla="*/ 1317068 w 1920458"/>
              <a:gd name="connsiteY8" fmla="*/ 930621 h 2152094"/>
              <a:gd name="connsiteX9" fmla="*/ 614703 w 1920458"/>
              <a:gd name="connsiteY9" fmla="*/ 943873 h 2152094"/>
              <a:gd name="connsiteX10" fmla="*/ 402668 w 1920458"/>
              <a:gd name="connsiteY10" fmla="*/ 506551 h 2152094"/>
              <a:gd name="connsiteX11" fmla="*/ 1158042 w 1920458"/>
              <a:gd name="connsiteY11" fmla="*/ 321021 h 2152094"/>
              <a:gd name="connsiteX12" fmla="*/ 1171295 w 1920458"/>
              <a:gd name="connsiteY12" fmla="*/ 215003 h 215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20458" h="2152094">
                <a:moveTo>
                  <a:pt x="1171295" y="215003"/>
                </a:moveTo>
                <a:cubicBezTo>
                  <a:pt x="1078530" y="161994"/>
                  <a:pt x="780356" y="-25745"/>
                  <a:pt x="601451" y="2968"/>
                </a:cubicBezTo>
                <a:cubicBezTo>
                  <a:pt x="422546" y="31681"/>
                  <a:pt x="197259" y="186290"/>
                  <a:pt x="97868" y="387281"/>
                </a:cubicBezTo>
                <a:cubicBezTo>
                  <a:pt x="-1523" y="588272"/>
                  <a:pt x="-8149" y="923994"/>
                  <a:pt x="5103" y="1208916"/>
                </a:cubicBezTo>
                <a:cubicBezTo>
                  <a:pt x="18355" y="1493838"/>
                  <a:pt x="-63366" y="1959873"/>
                  <a:pt x="177382" y="2096812"/>
                </a:cubicBezTo>
                <a:cubicBezTo>
                  <a:pt x="418130" y="2233751"/>
                  <a:pt x="1166877" y="2079142"/>
                  <a:pt x="1449590" y="2030551"/>
                </a:cubicBezTo>
                <a:cubicBezTo>
                  <a:pt x="1732303" y="1981960"/>
                  <a:pt x="1807399" y="1948829"/>
                  <a:pt x="1873660" y="1805264"/>
                </a:cubicBezTo>
                <a:cubicBezTo>
                  <a:pt x="1939921" y="1661699"/>
                  <a:pt x="1939920" y="1314934"/>
                  <a:pt x="1847155" y="1169160"/>
                </a:cubicBezTo>
                <a:cubicBezTo>
                  <a:pt x="1754390" y="1023386"/>
                  <a:pt x="1522476" y="968169"/>
                  <a:pt x="1317068" y="930621"/>
                </a:cubicBezTo>
                <a:cubicBezTo>
                  <a:pt x="1111660" y="893073"/>
                  <a:pt x="767103" y="1014551"/>
                  <a:pt x="614703" y="943873"/>
                </a:cubicBezTo>
                <a:cubicBezTo>
                  <a:pt x="462303" y="873195"/>
                  <a:pt x="312111" y="610360"/>
                  <a:pt x="402668" y="506551"/>
                </a:cubicBezTo>
                <a:cubicBezTo>
                  <a:pt x="493224" y="402742"/>
                  <a:pt x="1025520" y="369612"/>
                  <a:pt x="1158042" y="321021"/>
                </a:cubicBezTo>
                <a:cubicBezTo>
                  <a:pt x="1290564" y="272430"/>
                  <a:pt x="1264060" y="268012"/>
                  <a:pt x="1171295" y="215003"/>
                </a:cubicBezTo>
                <a:close/>
              </a:path>
            </a:pathLst>
          </a:custGeom>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4499811" y="3172640"/>
            <a:ext cx="587617" cy="714726"/>
          </a:xfrm>
          <a:custGeom>
            <a:avLst/>
            <a:gdLst>
              <a:gd name="connsiteX0" fmla="*/ 1365175 w 2008275"/>
              <a:gd name="connsiteY0" fmla="*/ 450849 h 2293393"/>
              <a:gd name="connsiteX1" fmla="*/ 848341 w 2008275"/>
              <a:gd name="connsiteY1" fmla="*/ 275 h 2293393"/>
              <a:gd name="connsiteX2" fmla="*/ 198984 w 2008275"/>
              <a:gd name="connsiteY2" fmla="*/ 397841 h 2293393"/>
              <a:gd name="connsiteX3" fmla="*/ 201 w 2008275"/>
              <a:gd name="connsiteY3" fmla="*/ 1206223 h 2293393"/>
              <a:gd name="connsiteX4" fmla="*/ 172480 w 2008275"/>
              <a:gd name="connsiteY4" fmla="*/ 2094119 h 2293393"/>
              <a:gd name="connsiteX5" fmla="*/ 649558 w 2008275"/>
              <a:gd name="connsiteY5" fmla="*/ 2292901 h 2293393"/>
              <a:gd name="connsiteX6" fmla="*/ 1829001 w 2008275"/>
              <a:gd name="connsiteY6" fmla="*/ 2067615 h 2293393"/>
              <a:gd name="connsiteX7" fmla="*/ 1988027 w 2008275"/>
              <a:gd name="connsiteY7" fmla="*/ 1524275 h 2293393"/>
              <a:gd name="connsiteX8" fmla="*/ 1669975 w 2008275"/>
              <a:gd name="connsiteY8" fmla="*/ 1086954 h 2293393"/>
              <a:gd name="connsiteX9" fmla="*/ 821836 w 2008275"/>
              <a:gd name="connsiteY9" fmla="*/ 755649 h 2293393"/>
              <a:gd name="connsiteX10" fmla="*/ 1060375 w 2008275"/>
              <a:gd name="connsiteY10" fmla="*/ 490606 h 2293393"/>
              <a:gd name="connsiteX11" fmla="*/ 1365175 w 2008275"/>
              <a:gd name="connsiteY11" fmla="*/ 450849 h 2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8275" h="2293393">
                <a:moveTo>
                  <a:pt x="1365175" y="450849"/>
                </a:moveTo>
                <a:cubicBezTo>
                  <a:pt x="1329836" y="369127"/>
                  <a:pt x="1042706" y="9110"/>
                  <a:pt x="848341" y="275"/>
                </a:cubicBezTo>
                <a:cubicBezTo>
                  <a:pt x="653976" y="-8560"/>
                  <a:pt x="340341" y="196850"/>
                  <a:pt x="198984" y="397841"/>
                </a:cubicBezTo>
                <a:cubicBezTo>
                  <a:pt x="57627" y="598832"/>
                  <a:pt x="4618" y="923510"/>
                  <a:pt x="201" y="1206223"/>
                </a:cubicBezTo>
                <a:cubicBezTo>
                  <a:pt x="-4216" y="1488936"/>
                  <a:pt x="64254" y="1913006"/>
                  <a:pt x="172480" y="2094119"/>
                </a:cubicBezTo>
                <a:cubicBezTo>
                  <a:pt x="280706" y="2275232"/>
                  <a:pt x="373471" y="2297318"/>
                  <a:pt x="649558" y="2292901"/>
                </a:cubicBezTo>
                <a:cubicBezTo>
                  <a:pt x="925645" y="2288484"/>
                  <a:pt x="1605923" y="2195719"/>
                  <a:pt x="1829001" y="2067615"/>
                </a:cubicBezTo>
                <a:cubicBezTo>
                  <a:pt x="2052079" y="1939511"/>
                  <a:pt x="2014531" y="1687718"/>
                  <a:pt x="1988027" y="1524275"/>
                </a:cubicBezTo>
                <a:cubicBezTo>
                  <a:pt x="1961523" y="1360832"/>
                  <a:pt x="1864340" y="1215058"/>
                  <a:pt x="1669975" y="1086954"/>
                </a:cubicBezTo>
                <a:cubicBezTo>
                  <a:pt x="1475610" y="958850"/>
                  <a:pt x="923436" y="855040"/>
                  <a:pt x="821836" y="755649"/>
                </a:cubicBezTo>
                <a:cubicBezTo>
                  <a:pt x="720236" y="656258"/>
                  <a:pt x="963193" y="536988"/>
                  <a:pt x="1060375" y="490606"/>
                </a:cubicBezTo>
                <a:cubicBezTo>
                  <a:pt x="1157557" y="444224"/>
                  <a:pt x="1400514" y="532571"/>
                  <a:pt x="1365175" y="450849"/>
                </a:cubicBez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7" name="Footer Placeholder 6"/>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7725900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flipV="1">
            <a:off x="1389932" y="2382453"/>
            <a:ext cx="0" cy="31511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389932" y="5533582"/>
            <a:ext cx="59464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1597334" y="2430574"/>
            <a:ext cx="5570621" cy="2636223"/>
          </a:xfrm>
          <a:custGeom>
            <a:avLst/>
            <a:gdLst>
              <a:gd name="connsiteX0" fmla="*/ 0 w 5570621"/>
              <a:gd name="connsiteY0" fmla="*/ 288758 h 1794013"/>
              <a:gd name="connsiteX1" fmla="*/ 84221 w 5570621"/>
              <a:gd name="connsiteY1" fmla="*/ 228600 h 1794013"/>
              <a:gd name="connsiteX2" fmla="*/ 240632 w 5570621"/>
              <a:gd name="connsiteY2" fmla="*/ 216569 h 1794013"/>
              <a:gd name="connsiteX3" fmla="*/ 336885 w 5570621"/>
              <a:gd name="connsiteY3" fmla="*/ 300790 h 1794013"/>
              <a:gd name="connsiteX4" fmla="*/ 433137 w 5570621"/>
              <a:gd name="connsiteY4" fmla="*/ 421106 h 1794013"/>
              <a:gd name="connsiteX5" fmla="*/ 517358 w 5570621"/>
              <a:gd name="connsiteY5" fmla="*/ 637674 h 1794013"/>
              <a:gd name="connsiteX6" fmla="*/ 649706 w 5570621"/>
              <a:gd name="connsiteY6" fmla="*/ 1118937 h 1794013"/>
              <a:gd name="connsiteX7" fmla="*/ 938464 w 5570621"/>
              <a:gd name="connsiteY7" fmla="*/ 1082842 h 1794013"/>
              <a:gd name="connsiteX8" fmla="*/ 1227221 w 5570621"/>
              <a:gd name="connsiteY8" fmla="*/ 517358 h 1794013"/>
              <a:gd name="connsiteX9" fmla="*/ 1455821 w 5570621"/>
              <a:gd name="connsiteY9" fmla="*/ 830179 h 1794013"/>
              <a:gd name="connsiteX10" fmla="*/ 1696453 w 5570621"/>
              <a:gd name="connsiteY10" fmla="*/ 1503948 h 1794013"/>
              <a:gd name="connsiteX11" fmla="*/ 1961148 w 5570621"/>
              <a:gd name="connsiteY11" fmla="*/ 1383632 h 1794013"/>
              <a:gd name="connsiteX12" fmla="*/ 2201779 w 5570621"/>
              <a:gd name="connsiteY12" fmla="*/ 866274 h 1794013"/>
              <a:gd name="connsiteX13" fmla="*/ 2322095 w 5570621"/>
              <a:gd name="connsiteY13" fmla="*/ 336885 h 1794013"/>
              <a:gd name="connsiteX14" fmla="*/ 2490537 w 5570621"/>
              <a:gd name="connsiteY14" fmla="*/ 96253 h 1794013"/>
              <a:gd name="connsiteX15" fmla="*/ 2658979 w 5570621"/>
              <a:gd name="connsiteY15" fmla="*/ 300790 h 1794013"/>
              <a:gd name="connsiteX16" fmla="*/ 2767264 w 5570621"/>
              <a:gd name="connsiteY16" fmla="*/ 445169 h 1794013"/>
              <a:gd name="connsiteX17" fmla="*/ 2959769 w 5570621"/>
              <a:gd name="connsiteY17" fmla="*/ 240632 h 1794013"/>
              <a:gd name="connsiteX18" fmla="*/ 3128211 w 5570621"/>
              <a:gd name="connsiteY18" fmla="*/ 60158 h 1794013"/>
              <a:gd name="connsiteX19" fmla="*/ 3453064 w 5570621"/>
              <a:gd name="connsiteY19" fmla="*/ 493295 h 1794013"/>
              <a:gd name="connsiteX20" fmla="*/ 3585411 w 5570621"/>
              <a:gd name="connsiteY20" fmla="*/ 986590 h 1794013"/>
              <a:gd name="connsiteX21" fmla="*/ 3669632 w 5570621"/>
              <a:gd name="connsiteY21" fmla="*/ 1540042 h 1794013"/>
              <a:gd name="connsiteX22" fmla="*/ 3982453 w 5570621"/>
              <a:gd name="connsiteY22" fmla="*/ 1792706 h 1794013"/>
              <a:gd name="connsiteX23" fmla="*/ 4259179 w 5570621"/>
              <a:gd name="connsiteY23" fmla="*/ 1443790 h 1794013"/>
              <a:gd name="connsiteX24" fmla="*/ 4403558 w 5570621"/>
              <a:gd name="connsiteY24" fmla="*/ 854242 h 1794013"/>
              <a:gd name="connsiteX25" fmla="*/ 4668253 w 5570621"/>
              <a:gd name="connsiteY25" fmla="*/ 649706 h 1794013"/>
              <a:gd name="connsiteX26" fmla="*/ 4932948 w 5570621"/>
              <a:gd name="connsiteY26" fmla="*/ 818148 h 1794013"/>
              <a:gd name="connsiteX27" fmla="*/ 5342021 w 5570621"/>
              <a:gd name="connsiteY27" fmla="*/ 433137 h 1794013"/>
              <a:gd name="connsiteX28" fmla="*/ 5570621 w 5570621"/>
              <a:gd name="connsiteY28" fmla="*/ 0 h 179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570621" h="1794013">
                <a:moveTo>
                  <a:pt x="0" y="288758"/>
                </a:moveTo>
                <a:cubicBezTo>
                  <a:pt x="22058" y="264694"/>
                  <a:pt x="44116" y="240631"/>
                  <a:pt x="84221" y="228600"/>
                </a:cubicBezTo>
                <a:cubicBezTo>
                  <a:pt x="124326" y="216568"/>
                  <a:pt x="198522" y="204537"/>
                  <a:pt x="240632" y="216569"/>
                </a:cubicBezTo>
                <a:cubicBezTo>
                  <a:pt x="282742" y="228601"/>
                  <a:pt x="304801" y="266700"/>
                  <a:pt x="336885" y="300790"/>
                </a:cubicBezTo>
                <a:cubicBezTo>
                  <a:pt x="368969" y="334880"/>
                  <a:pt x="403058" y="364959"/>
                  <a:pt x="433137" y="421106"/>
                </a:cubicBezTo>
                <a:cubicBezTo>
                  <a:pt x="463216" y="477253"/>
                  <a:pt x="481263" y="521369"/>
                  <a:pt x="517358" y="637674"/>
                </a:cubicBezTo>
                <a:cubicBezTo>
                  <a:pt x="553453" y="753979"/>
                  <a:pt x="579522" y="1044742"/>
                  <a:pt x="649706" y="1118937"/>
                </a:cubicBezTo>
                <a:cubicBezTo>
                  <a:pt x="719890" y="1193132"/>
                  <a:pt x="842212" y="1183105"/>
                  <a:pt x="938464" y="1082842"/>
                </a:cubicBezTo>
                <a:cubicBezTo>
                  <a:pt x="1034717" y="982579"/>
                  <a:pt x="1140995" y="559468"/>
                  <a:pt x="1227221" y="517358"/>
                </a:cubicBezTo>
                <a:cubicBezTo>
                  <a:pt x="1313447" y="475248"/>
                  <a:pt x="1377616" y="665747"/>
                  <a:pt x="1455821" y="830179"/>
                </a:cubicBezTo>
                <a:cubicBezTo>
                  <a:pt x="1534026" y="994611"/>
                  <a:pt x="1612232" y="1411706"/>
                  <a:pt x="1696453" y="1503948"/>
                </a:cubicBezTo>
                <a:cubicBezTo>
                  <a:pt x="1780674" y="1596190"/>
                  <a:pt x="1876927" y="1489911"/>
                  <a:pt x="1961148" y="1383632"/>
                </a:cubicBezTo>
                <a:cubicBezTo>
                  <a:pt x="2045369" y="1277353"/>
                  <a:pt x="2141621" y="1040732"/>
                  <a:pt x="2201779" y="866274"/>
                </a:cubicBezTo>
                <a:cubicBezTo>
                  <a:pt x="2261937" y="691816"/>
                  <a:pt x="2273969" y="465222"/>
                  <a:pt x="2322095" y="336885"/>
                </a:cubicBezTo>
                <a:cubicBezTo>
                  <a:pt x="2370221" y="208548"/>
                  <a:pt x="2434390" y="102269"/>
                  <a:pt x="2490537" y="96253"/>
                </a:cubicBezTo>
                <a:cubicBezTo>
                  <a:pt x="2546684" y="90237"/>
                  <a:pt x="2612858" y="242637"/>
                  <a:pt x="2658979" y="300790"/>
                </a:cubicBezTo>
                <a:cubicBezTo>
                  <a:pt x="2705100" y="358943"/>
                  <a:pt x="2717132" y="455195"/>
                  <a:pt x="2767264" y="445169"/>
                </a:cubicBezTo>
                <a:cubicBezTo>
                  <a:pt x="2817396" y="435143"/>
                  <a:pt x="2959769" y="240632"/>
                  <a:pt x="2959769" y="240632"/>
                </a:cubicBezTo>
                <a:cubicBezTo>
                  <a:pt x="3019927" y="176464"/>
                  <a:pt x="3045995" y="18048"/>
                  <a:pt x="3128211" y="60158"/>
                </a:cubicBezTo>
                <a:cubicBezTo>
                  <a:pt x="3210427" y="102268"/>
                  <a:pt x="3376864" y="338890"/>
                  <a:pt x="3453064" y="493295"/>
                </a:cubicBezTo>
                <a:cubicBezTo>
                  <a:pt x="3529264" y="647700"/>
                  <a:pt x="3549316" y="812132"/>
                  <a:pt x="3585411" y="986590"/>
                </a:cubicBezTo>
                <a:cubicBezTo>
                  <a:pt x="3621506" y="1161048"/>
                  <a:pt x="3603458" y="1405689"/>
                  <a:pt x="3669632" y="1540042"/>
                </a:cubicBezTo>
                <a:cubicBezTo>
                  <a:pt x="3735806" y="1674395"/>
                  <a:pt x="3884195" y="1808748"/>
                  <a:pt x="3982453" y="1792706"/>
                </a:cubicBezTo>
                <a:cubicBezTo>
                  <a:pt x="4080711" y="1776664"/>
                  <a:pt x="4188995" y="1600201"/>
                  <a:pt x="4259179" y="1443790"/>
                </a:cubicBezTo>
                <a:cubicBezTo>
                  <a:pt x="4329363" y="1287379"/>
                  <a:pt x="4335379" y="986589"/>
                  <a:pt x="4403558" y="854242"/>
                </a:cubicBezTo>
                <a:cubicBezTo>
                  <a:pt x="4471737" y="721895"/>
                  <a:pt x="4580021" y="655722"/>
                  <a:pt x="4668253" y="649706"/>
                </a:cubicBezTo>
                <a:cubicBezTo>
                  <a:pt x="4756485" y="643690"/>
                  <a:pt x="4820653" y="854243"/>
                  <a:pt x="4932948" y="818148"/>
                </a:cubicBezTo>
                <a:cubicBezTo>
                  <a:pt x="5045243" y="782053"/>
                  <a:pt x="5235742" y="569495"/>
                  <a:pt x="5342021" y="433137"/>
                </a:cubicBezTo>
                <a:cubicBezTo>
                  <a:pt x="5448300" y="296779"/>
                  <a:pt x="5570621" y="0"/>
                  <a:pt x="5570621" y="0"/>
                </a:cubicBez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rot="16200000">
            <a:off x="352304" y="3597642"/>
            <a:ext cx="1291123" cy="369332"/>
          </a:xfrm>
          <a:prstGeom prst="rect">
            <a:avLst/>
          </a:prstGeom>
          <a:noFill/>
        </p:spPr>
        <p:txBody>
          <a:bodyPr wrap="none" rtlCol="0">
            <a:spAutoFit/>
          </a:bodyPr>
          <a:lstStyle/>
          <a:p>
            <a:r>
              <a:rPr lang="en-US" smtClean="0"/>
              <a:t>Free Energy</a:t>
            </a:r>
            <a:endParaRPr lang="en-US"/>
          </a:p>
        </p:txBody>
      </p:sp>
      <p:sp>
        <p:nvSpPr>
          <p:cNvPr id="8" name="TextBox 7"/>
          <p:cNvSpPr txBox="1"/>
          <p:nvPr/>
        </p:nvSpPr>
        <p:spPr>
          <a:xfrm>
            <a:off x="2992820" y="5672811"/>
            <a:ext cx="2740687" cy="369332"/>
          </a:xfrm>
          <a:prstGeom prst="rect">
            <a:avLst/>
          </a:prstGeom>
          <a:noFill/>
        </p:spPr>
        <p:txBody>
          <a:bodyPr wrap="none" rtlCol="0">
            <a:spAutoFit/>
          </a:bodyPr>
          <a:lstStyle/>
          <a:p>
            <a:r>
              <a:rPr lang="en-US" smtClean="0"/>
              <a:t>Conformational Coordinate</a:t>
            </a:r>
            <a:endParaRPr lang="en-US"/>
          </a:p>
        </p:txBody>
      </p:sp>
      <p:sp>
        <p:nvSpPr>
          <p:cNvPr id="9" name="Freeform 8"/>
          <p:cNvSpPr/>
          <p:nvPr/>
        </p:nvSpPr>
        <p:spPr>
          <a:xfrm>
            <a:off x="5206809" y="4297565"/>
            <a:ext cx="661737" cy="1232396"/>
          </a:xfrm>
          <a:custGeom>
            <a:avLst/>
            <a:gdLst>
              <a:gd name="connsiteX0" fmla="*/ 0 w 661737"/>
              <a:gd name="connsiteY0" fmla="*/ 0 h 1232396"/>
              <a:gd name="connsiteX1" fmla="*/ 60158 w 661737"/>
              <a:gd name="connsiteY1" fmla="*/ 818147 h 1232396"/>
              <a:gd name="connsiteX2" fmla="*/ 276726 w 661737"/>
              <a:gd name="connsiteY2" fmla="*/ 1215189 h 1232396"/>
              <a:gd name="connsiteX3" fmla="*/ 505326 w 661737"/>
              <a:gd name="connsiteY3" fmla="*/ 1106905 h 1232396"/>
              <a:gd name="connsiteX4" fmla="*/ 613610 w 661737"/>
              <a:gd name="connsiteY4" fmla="*/ 625642 h 1232396"/>
              <a:gd name="connsiteX5" fmla="*/ 661737 w 661737"/>
              <a:gd name="connsiteY5" fmla="*/ 192505 h 123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737" h="1232396">
                <a:moveTo>
                  <a:pt x="0" y="0"/>
                </a:moveTo>
                <a:cubicBezTo>
                  <a:pt x="7018" y="307808"/>
                  <a:pt x="14037" y="615616"/>
                  <a:pt x="60158" y="818147"/>
                </a:cubicBezTo>
                <a:cubicBezTo>
                  <a:pt x="106279" y="1020679"/>
                  <a:pt x="202531" y="1167063"/>
                  <a:pt x="276726" y="1215189"/>
                </a:cubicBezTo>
                <a:cubicBezTo>
                  <a:pt x="350921" y="1263315"/>
                  <a:pt x="449179" y="1205163"/>
                  <a:pt x="505326" y="1106905"/>
                </a:cubicBezTo>
                <a:cubicBezTo>
                  <a:pt x="561473" y="1008647"/>
                  <a:pt x="587542" y="778042"/>
                  <a:pt x="613610" y="625642"/>
                </a:cubicBezTo>
                <a:cubicBezTo>
                  <a:pt x="639678" y="473242"/>
                  <a:pt x="661737" y="192505"/>
                  <a:pt x="661737" y="192505"/>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2716095" y="836534"/>
            <a:ext cx="866495" cy="923947"/>
          </a:xfrm>
          <a:custGeom>
            <a:avLst/>
            <a:gdLst>
              <a:gd name="connsiteX0" fmla="*/ 1171295 w 1920458"/>
              <a:gd name="connsiteY0" fmla="*/ 215003 h 2152094"/>
              <a:gd name="connsiteX1" fmla="*/ 601451 w 1920458"/>
              <a:gd name="connsiteY1" fmla="*/ 2968 h 2152094"/>
              <a:gd name="connsiteX2" fmla="*/ 97868 w 1920458"/>
              <a:gd name="connsiteY2" fmla="*/ 387281 h 2152094"/>
              <a:gd name="connsiteX3" fmla="*/ 5103 w 1920458"/>
              <a:gd name="connsiteY3" fmla="*/ 1208916 h 2152094"/>
              <a:gd name="connsiteX4" fmla="*/ 177382 w 1920458"/>
              <a:gd name="connsiteY4" fmla="*/ 2096812 h 2152094"/>
              <a:gd name="connsiteX5" fmla="*/ 1449590 w 1920458"/>
              <a:gd name="connsiteY5" fmla="*/ 2030551 h 2152094"/>
              <a:gd name="connsiteX6" fmla="*/ 1873660 w 1920458"/>
              <a:gd name="connsiteY6" fmla="*/ 1805264 h 2152094"/>
              <a:gd name="connsiteX7" fmla="*/ 1847155 w 1920458"/>
              <a:gd name="connsiteY7" fmla="*/ 1169160 h 2152094"/>
              <a:gd name="connsiteX8" fmla="*/ 1317068 w 1920458"/>
              <a:gd name="connsiteY8" fmla="*/ 930621 h 2152094"/>
              <a:gd name="connsiteX9" fmla="*/ 614703 w 1920458"/>
              <a:gd name="connsiteY9" fmla="*/ 943873 h 2152094"/>
              <a:gd name="connsiteX10" fmla="*/ 402668 w 1920458"/>
              <a:gd name="connsiteY10" fmla="*/ 506551 h 2152094"/>
              <a:gd name="connsiteX11" fmla="*/ 1158042 w 1920458"/>
              <a:gd name="connsiteY11" fmla="*/ 321021 h 2152094"/>
              <a:gd name="connsiteX12" fmla="*/ 1171295 w 1920458"/>
              <a:gd name="connsiteY12" fmla="*/ 215003 h 215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20458" h="2152094">
                <a:moveTo>
                  <a:pt x="1171295" y="215003"/>
                </a:moveTo>
                <a:cubicBezTo>
                  <a:pt x="1078530" y="161994"/>
                  <a:pt x="780356" y="-25745"/>
                  <a:pt x="601451" y="2968"/>
                </a:cubicBezTo>
                <a:cubicBezTo>
                  <a:pt x="422546" y="31681"/>
                  <a:pt x="197259" y="186290"/>
                  <a:pt x="97868" y="387281"/>
                </a:cubicBezTo>
                <a:cubicBezTo>
                  <a:pt x="-1523" y="588272"/>
                  <a:pt x="-8149" y="923994"/>
                  <a:pt x="5103" y="1208916"/>
                </a:cubicBezTo>
                <a:cubicBezTo>
                  <a:pt x="18355" y="1493838"/>
                  <a:pt x="-63366" y="1959873"/>
                  <a:pt x="177382" y="2096812"/>
                </a:cubicBezTo>
                <a:cubicBezTo>
                  <a:pt x="418130" y="2233751"/>
                  <a:pt x="1166877" y="2079142"/>
                  <a:pt x="1449590" y="2030551"/>
                </a:cubicBezTo>
                <a:cubicBezTo>
                  <a:pt x="1732303" y="1981960"/>
                  <a:pt x="1807399" y="1948829"/>
                  <a:pt x="1873660" y="1805264"/>
                </a:cubicBezTo>
                <a:cubicBezTo>
                  <a:pt x="1939921" y="1661699"/>
                  <a:pt x="1939920" y="1314934"/>
                  <a:pt x="1847155" y="1169160"/>
                </a:cubicBezTo>
                <a:cubicBezTo>
                  <a:pt x="1754390" y="1023386"/>
                  <a:pt x="1522476" y="968169"/>
                  <a:pt x="1317068" y="930621"/>
                </a:cubicBezTo>
                <a:cubicBezTo>
                  <a:pt x="1111660" y="893073"/>
                  <a:pt x="767103" y="1014551"/>
                  <a:pt x="614703" y="943873"/>
                </a:cubicBezTo>
                <a:cubicBezTo>
                  <a:pt x="462303" y="873195"/>
                  <a:pt x="312111" y="610360"/>
                  <a:pt x="402668" y="506551"/>
                </a:cubicBezTo>
                <a:cubicBezTo>
                  <a:pt x="493224" y="402742"/>
                  <a:pt x="1025520" y="369612"/>
                  <a:pt x="1158042" y="321021"/>
                </a:cubicBezTo>
                <a:cubicBezTo>
                  <a:pt x="1290564" y="272430"/>
                  <a:pt x="1264060" y="268012"/>
                  <a:pt x="1171295" y="215003"/>
                </a:cubicBezTo>
                <a:close/>
              </a:path>
            </a:pathLst>
          </a:custGeom>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3967423" y="1165832"/>
            <a:ext cx="1239253" cy="63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3988779" y="1298507"/>
            <a:ext cx="1217897" cy="87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a:off x="4261833" y="773511"/>
            <a:ext cx="671787" cy="265948"/>
          </a:xfrm>
          <a:custGeom>
            <a:avLst/>
            <a:gdLst>
              <a:gd name="connsiteX0" fmla="*/ 866972 w 1175512"/>
              <a:gd name="connsiteY0" fmla="*/ 906 h 617099"/>
              <a:gd name="connsiteX1" fmla="*/ 98346 w 1175512"/>
              <a:gd name="connsiteY1" fmla="*/ 159932 h 617099"/>
              <a:gd name="connsiteX2" fmla="*/ 18833 w 1175512"/>
              <a:gd name="connsiteY2" fmla="*/ 292453 h 617099"/>
              <a:gd name="connsiteX3" fmla="*/ 177859 w 1175512"/>
              <a:gd name="connsiteY3" fmla="*/ 570749 h 617099"/>
              <a:gd name="connsiteX4" fmla="*/ 774206 w 1175512"/>
              <a:gd name="connsiteY4" fmla="*/ 530992 h 617099"/>
              <a:gd name="connsiteX5" fmla="*/ 1145267 w 1175512"/>
              <a:gd name="connsiteY5" fmla="*/ 597253 h 617099"/>
              <a:gd name="connsiteX6" fmla="*/ 1118763 w 1175512"/>
              <a:gd name="connsiteY6" fmla="*/ 120175 h 617099"/>
              <a:gd name="connsiteX7" fmla="*/ 866972 w 1175512"/>
              <a:gd name="connsiteY7" fmla="*/ 906 h 6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5512" h="617099">
                <a:moveTo>
                  <a:pt x="866972" y="906"/>
                </a:moveTo>
                <a:cubicBezTo>
                  <a:pt x="696902" y="7532"/>
                  <a:pt x="239702" y="111341"/>
                  <a:pt x="98346" y="159932"/>
                </a:cubicBezTo>
                <a:cubicBezTo>
                  <a:pt x="-43010" y="208523"/>
                  <a:pt x="5581" y="223984"/>
                  <a:pt x="18833" y="292453"/>
                </a:cubicBezTo>
                <a:cubicBezTo>
                  <a:pt x="32085" y="360922"/>
                  <a:pt x="51964" y="530993"/>
                  <a:pt x="177859" y="570749"/>
                </a:cubicBezTo>
                <a:cubicBezTo>
                  <a:pt x="303754" y="610505"/>
                  <a:pt x="612971" y="526575"/>
                  <a:pt x="774206" y="530992"/>
                </a:cubicBezTo>
                <a:cubicBezTo>
                  <a:pt x="935441" y="535409"/>
                  <a:pt x="1087841" y="665722"/>
                  <a:pt x="1145267" y="597253"/>
                </a:cubicBezTo>
                <a:cubicBezTo>
                  <a:pt x="1202693" y="528784"/>
                  <a:pt x="1169563" y="217357"/>
                  <a:pt x="1118763" y="120175"/>
                </a:cubicBezTo>
                <a:cubicBezTo>
                  <a:pt x="1067963" y="22993"/>
                  <a:pt x="1037042" y="-5720"/>
                  <a:pt x="866972" y="906"/>
                </a:cubicBezTo>
                <a:close/>
              </a:path>
            </a:pathLst>
          </a:custGeom>
          <a:gradFill flip="none" rotWithShape="1">
            <a:gsLst>
              <a:gs pos="0">
                <a:schemeClr val="accent2">
                  <a:lumMod val="23000"/>
                  <a:lumOff val="77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591509" y="845290"/>
            <a:ext cx="866495" cy="923947"/>
          </a:xfrm>
          <a:custGeom>
            <a:avLst/>
            <a:gdLst>
              <a:gd name="connsiteX0" fmla="*/ 1171295 w 1920458"/>
              <a:gd name="connsiteY0" fmla="*/ 215003 h 2152094"/>
              <a:gd name="connsiteX1" fmla="*/ 601451 w 1920458"/>
              <a:gd name="connsiteY1" fmla="*/ 2968 h 2152094"/>
              <a:gd name="connsiteX2" fmla="*/ 97868 w 1920458"/>
              <a:gd name="connsiteY2" fmla="*/ 387281 h 2152094"/>
              <a:gd name="connsiteX3" fmla="*/ 5103 w 1920458"/>
              <a:gd name="connsiteY3" fmla="*/ 1208916 h 2152094"/>
              <a:gd name="connsiteX4" fmla="*/ 177382 w 1920458"/>
              <a:gd name="connsiteY4" fmla="*/ 2096812 h 2152094"/>
              <a:gd name="connsiteX5" fmla="*/ 1449590 w 1920458"/>
              <a:gd name="connsiteY5" fmla="*/ 2030551 h 2152094"/>
              <a:gd name="connsiteX6" fmla="*/ 1873660 w 1920458"/>
              <a:gd name="connsiteY6" fmla="*/ 1805264 h 2152094"/>
              <a:gd name="connsiteX7" fmla="*/ 1847155 w 1920458"/>
              <a:gd name="connsiteY7" fmla="*/ 1169160 h 2152094"/>
              <a:gd name="connsiteX8" fmla="*/ 1317068 w 1920458"/>
              <a:gd name="connsiteY8" fmla="*/ 930621 h 2152094"/>
              <a:gd name="connsiteX9" fmla="*/ 614703 w 1920458"/>
              <a:gd name="connsiteY9" fmla="*/ 943873 h 2152094"/>
              <a:gd name="connsiteX10" fmla="*/ 402668 w 1920458"/>
              <a:gd name="connsiteY10" fmla="*/ 506551 h 2152094"/>
              <a:gd name="connsiteX11" fmla="*/ 1158042 w 1920458"/>
              <a:gd name="connsiteY11" fmla="*/ 321021 h 2152094"/>
              <a:gd name="connsiteX12" fmla="*/ 1171295 w 1920458"/>
              <a:gd name="connsiteY12" fmla="*/ 215003 h 215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20458" h="2152094">
                <a:moveTo>
                  <a:pt x="1171295" y="215003"/>
                </a:moveTo>
                <a:cubicBezTo>
                  <a:pt x="1078530" y="161994"/>
                  <a:pt x="780356" y="-25745"/>
                  <a:pt x="601451" y="2968"/>
                </a:cubicBezTo>
                <a:cubicBezTo>
                  <a:pt x="422546" y="31681"/>
                  <a:pt x="197259" y="186290"/>
                  <a:pt x="97868" y="387281"/>
                </a:cubicBezTo>
                <a:cubicBezTo>
                  <a:pt x="-1523" y="588272"/>
                  <a:pt x="-8149" y="923994"/>
                  <a:pt x="5103" y="1208916"/>
                </a:cubicBezTo>
                <a:cubicBezTo>
                  <a:pt x="18355" y="1493838"/>
                  <a:pt x="-63366" y="1959873"/>
                  <a:pt x="177382" y="2096812"/>
                </a:cubicBezTo>
                <a:cubicBezTo>
                  <a:pt x="418130" y="2233751"/>
                  <a:pt x="1166877" y="2079142"/>
                  <a:pt x="1449590" y="2030551"/>
                </a:cubicBezTo>
                <a:cubicBezTo>
                  <a:pt x="1732303" y="1981960"/>
                  <a:pt x="1807399" y="1948829"/>
                  <a:pt x="1873660" y="1805264"/>
                </a:cubicBezTo>
                <a:cubicBezTo>
                  <a:pt x="1939921" y="1661699"/>
                  <a:pt x="1939920" y="1314934"/>
                  <a:pt x="1847155" y="1169160"/>
                </a:cubicBezTo>
                <a:cubicBezTo>
                  <a:pt x="1754390" y="1023386"/>
                  <a:pt x="1522476" y="968169"/>
                  <a:pt x="1317068" y="930621"/>
                </a:cubicBezTo>
                <a:cubicBezTo>
                  <a:pt x="1111660" y="893073"/>
                  <a:pt x="767103" y="1014551"/>
                  <a:pt x="614703" y="943873"/>
                </a:cubicBezTo>
                <a:cubicBezTo>
                  <a:pt x="462303" y="873195"/>
                  <a:pt x="312111" y="610360"/>
                  <a:pt x="402668" y="506551"/>
                </a:cubicBezTo>
                <a:cubicBezTo>
                  <a:pt x="493224" y="402742"/>
                  <a:pt x="1025520" y="369612"/>
                  <a:pt x="1158042" y="321021"/>
                </a:cubicBezTo>
                <a:cubicBezTo>
                  <a:pt x="1290564" y="272430"/>
                  <a:pt x="1264060" y="268012"/>
                  <a:pt x="1171295" y="215003"/>
                </a:cubicBezTo>
                <a:close/>
              </a:path>
            </a:pathLst>
          </a:custGeom>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5769138" y="998058"/>
            <a:ext cx="671787" cy="265948"/>
          </a:xfrm>
          <a:custGeom>
            <a:avLst/>
            <a:gdLst>
              <a:gd name="connsiteX0" fmla="*/ 866972 w 1175512"/>
              <a:gd name="connsiteY0" fmla="*/ 906 h 617099"/>
              <a:gd name="connsiteX1" fmla="*/ 98346 w 1175512"/>
              <a:gd name="connsiteY1" fmla="*/ 159932 h 617099"/>
              <a:gd name="connsiteX2" fmla="*/ 18833 w 1175512"/>
              <a:gd name="connsiteY2" fmla="*/ 292453 h 617099"/>
              <a:gd name="connsiteX3" fmla="*/ 177859 w 1175512"/>
              <a:gd name="connsiteY3" fmla="*/ 570749 h 617099"/>
              <a:gd name="connsiteX4" fmla="*/ 774206 w 1175512"/>
              <a:gd name="connsiteY4" fmla="*/ 530992 h 617099"/>
              <a:gd name="connsiteX5" fmla="*/ 1145267 w 1175512"/>
              <a:gd name="connsiteY5" fmla="*/ 597253 h 617099"/>
              <a:gd name="connsiteX6" fmla="*/ 1118763 w 1175512"/>
              <a:gd name="connsiteY6" fmla="*/ 120175 h 617099"/>
              <a:gd name="connsiteX7" fmla="*/ 866972 w 1175512"/>
              <a:gd name="connsiteY7" fmla="*/ 906 h 6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5512" h="617099">
                <a:moveTo>
                  <a:pt x="866972" y="906"/>
                </a:moveTo>
                <a:cubicBezTo>
                  <a:pt x="696902" y="7532"/>
                  <a:pt x="239702" y="111341"/>
                  <a:pt x="98346" y="159932"/>
                </a:cubicBezTo>
                <a:cubicBezTo>
                  <a:pt x="-43010" y="208523"/>
                  <a:pt x="5581" y="223984"/>
                  <a:pt x="18833" y="292453"/>
                </a:cubicBezTo>
                <a:cubicBezTo>
                  <a:pt x="32085" y="360922"/>
                  <a:pt x="51964" y="530993"/>
                  <a:pt x="177859" y="570749"/>
                </a:cubicBezTo>
                <a:cubicBezTo>
                  <a:pt x="303754" y="610505"/>
                  <a:pt x="612971" y="526575"/>
                  <a:pt x="774206" y="530992"/>
                </a:cubicBezTo>
                <a:cubicBezTo>
                  <a:pt x="935441" y="535409"/>
                  <a:pt x="1087841" y="665722"/>
                  <a:pt x="1145267" y="597253"/>
                </a:cubicBezTo>
                <a:cubicBezTo>
                  <a:pt x="1202693" y="528784"/>
                  <a:pt x="1169563" y="217357"/>
                  <a:pt x="1118763" y="120175"/>
                </a:cubicBezTo>
                <a:cubicBezTo>
                  <a:pt x="1067963" y="22993"/>
                  <a:pt x="1037042" y="-5720"/>
                  <a:pt x="866972" y="906"/>
                </a:cubicBezTo>
                <a:close/>
              </a:path>
            </a:pathLst>
          </a:custGeom>
          <a:gradFill flip="none" rotWithShape="1">
            <a:gsLst>
              <a:gs pos="0">
                <a:schemeClr val="accent2">
                  <a:lumMod val="23000"/>
                  <a:lumOff val="77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184489" y="3958018"/>
            <a:ext cx="435166" cy="523220"/>
          </a:xfrm>
          <a:prstGeom prst="rect">
            <a:avLst/>
          </a:prstGeom>
          <a:noFill/>
        </p:spPr>
        <p:txBody>
          <a:bodyPr wrap="square" rtlCol="0">
            <a:spAutoFit/>
          </a:bodyPr>
          <a:lstStyle/>
          <a:p>
            <a:r>
              <a:rPr lang="en-US" sz="2800" dirty="0"/>
              <a:t>B</a:t>
            </a:r>
          </a:p>
        </p:txBody>
      </p:sp>
      <p:sp>
        <p:nvSpPr>
          <p:cNvPr id="17" name="TextBox 16"/>
          <p:cNvSpPr txBox="1"/>
          <p:nvPr/>
        </p:nvSpPr>
        <p:spPr>
          <a:xfrm>
            <a:off x="5320094" y="4283778"/>
            <a:ext cx="435166" cy="523220"/>
          </a:xfrm>
          <a:prstGeom prst="rect">
            <a:avLst/>
          </a:prstGeom>
          <a:noFill/>
        </p:spPr>
        <p:txBody>
          <a:bodyPr wrap="square" rtlCol="0">
            <a:spAutoFit/>
          </a:bodyPr>
          <a:lstStyle/>
          <a:p>
            <a:r>
              <a:rPr lang="en-US" sz="2800" dirty="0" smtClean="0"/>
              <a:t>A</a:t>
            </a:r>
            <a:endParaRPr lang="en-US" sz="2800" dirty="0"/>
          </a:p>
        </p:txBody>
      </p:sp>
      <p:sp>
        <p:nvSpPr>
          <p:cNvPr id="18" name="TextBox 17"/>
          <p:cNvSpPr txBox="1"/>
          <p:nvPr/>
        </p:nvSpPr>
        <p:spPr>
          <a:xfrm>
            <a:off x="2931759" y="1704046"/>
            <a:ext cx="435166" cy="523220"/>
          </a:xfrm>
          <a:prstGeom prst="rect">
            <a:avLst/>
          </a:prstGeom>
          <a:noFill/>
        </p:spPr>
        <p:txBody>
          <a:bodyPr wrap="square" rtlCol="0">
            <a:spAutoFit/>
          </a:bodyPr>
          <a:lstStyle/>
          <a:p>
            <a:r>
              <a:rPr lang="en-US" sz="2800" dirty="0" smtClean="0"/>
              <a:t>A</a:t>
            </a:r>
            <a:endParaRPr lang="en-US" sz="2800" dirty="0"/>
          </a:p>
        </p:txBody>
      </p:sp>
      <p:sp>
        <p:nvSpPr>
          <p:cNvPr id="19" name="TextBox 18"/>
          <p:cNvSpPr txBox="1"/>
          <p:nvPr/>
        </p:nvSpPr>
        <p:spPr>
          <a:xfrm>
            <a:off x="5650962" y="1702179"/>
            <a:ext cx="2659993" cy="523220"/>
          </a:xfrm>
          <a:prstGeom prst="rect">
            <a:avLst/>
          </a:prstGeom>
          <a:noFill/>
        </p:spPr>
        <p:txBody>
          <a:bodyPr wrap="square" rtlCol="0">
            <a:spAutoFit/>
          </a:bodyPr>
          <a:lstStyle/>
          <a:p>
            <a:r>
              <a:rPr lang="en-US" sz="2800" dirty="0" err="1" smtClean="0"/>
              <a:t>A+Ligand</a:t>
            </a:r>
            <a:endParaRPr lang="en-US" sz="2800" dirty="0"/>
          </a:p>
        </p:txBody>
      </p:sp>
      <p:sp>
        <p:nvSpPr>
          <p:cNvPr id="2" name="TextBox 1"/>
          <p:cNvSpPr txBox="1"/>
          <p:nvPr/>
        </p:nvSpPr>
        <p:spPr>
          <a:xfrm>
            <a:off x="7663543" y="1071237"/>
            <a:ext cx="4267200" cy="2308324"/>
          </a:xfrm>
          <a:prstGeom prst="rect">
            <a:avLst/>
          </a:prstGeom>
          <a:noFill/>
        </p:spPr>
        <p:txBody>
          <a:bodyPr wrap="square" rtlCol="0">
            <a:spAutoFit/>
          </a:bodyPr>
          <a:lstStyle/>
          <a:p>
            <a:pPr marL="285750" indent="-285750">
              <a:buFont typeface="Arial" charset="0"/>
              <a:buChar char="•"/>
            </a:pPr>
            <a:r>
              <a:rPr lang="en-US" dirty="0" smtClean="0"/>
              <a:t>In most cases ligands bind to the protein conformation which represents the global minimum of its free energy landscape.</a:t>
            </a:r>
          </a:p>
          <a:p>
            <a:pPr marL="285750" indent="-285750">
              <a:buFont typeface="Arial" charset="0"/>
              <a:buChar char="•"/>
            </a:pPr>
            <a:r>
              <a:rPr lang="en-US" dirty="0" smtClean="0"/>
              <a:t>The binding event stabilizes this conformation even more and the protein cannot change its conformation without releasing the ligand first.</a:t>
            </a:r>
            <a:endParaRPr lang="en-US" dirty="0"/>
          </a:p>
        </p:txBody>
      </p:sp>
      <p:sp>
        <p:nvSpPr>
          <p:cNvPr id="3" name="Date Placeholder 2"/>
          <p:cNvSpPr>
            <a:spLocks noGrp="1"/>
          </p:cNvSpPr>
          <p:nvPr>
            <p:ph type="dt" sz="half" idx="10"/>
          </p:nvPr>
        </p:nvSpPr>
        <p:spPr/>
        <p:txBody>
          <a:bodyPr/>
          <a:lstStyle/>
          <a:p>
            <a:r>
              <a:rPr lang="de-DE" smtClean="0"/>
              <a:t>Daniel Seeliger</a:t>
            </a:r>
            <a:endParaRPr lang="en-US"/>
          </a:p>
        </p:txBody>
      </p:sp>
      <p:sp>
        <p:nvSpPr>
          <p:cNvPr id="20" name="Footer Placeholder 19"/>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21411140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V="1">
            <a:off x="1065080" y="2407461"/>
            <a:ext cx="0" cy="31511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1065080" y="5558590"/>
            <a:ext cx="59464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Freeform 3"/>
          <p:cNvSpPr/>
          <p:nvPr/>
        </p:nvSpPr>
        <p:spPr>
          <a:xfrm>
            <a:off x="1272482" y="2624030"/>
            <a:ext cx="5570621" cy="2636223"/>
          </a:xfrm>
          <a:custGeom>
            <a:avLst/>
            <a:gdLst>
              <a:gd name="connsiteX0" fmla="*/ 0 w 5570621"/>
              <a:gd name="connsiteY0" fmla="*/ 288758 h 1794013"/>
              <a:gd name="connsiteX1" fmla="*/ 84221 w 5570621"/>
              <a:gd name="connsiteY1" fmla="*/ 228600 h 1794013"/>
              <a:gd name="connsiteX2" fmla="*/ 240632 w 5570621"/>
              <a:gd name="connsiteY2" fmla="*/ 216569 h 1794013"/>
              <a:gd name="connsiteX3" fmla="*/ 336885 w 5570621"/>
              <a:gd name="connsiteY3" fmla="*/ 300790 h 1794013"/>
              <a:gd name="connsiteX4" fmla="*/ 433137 w 5570621"/>
              <a:gd name="connsiteY4" fmla="*/ 421106 h 1794013"/>
              <a:gd name="connsiteX5" fmla="*/ 517358 w 5570621"/>
              <a:gd name="connsiteY5" fmla="*/ 637674 h 1794013"/>
              <a:gd name="connsiteX6" fmla="*/ 649706 w 5570621"/>
              <a:gd name="connsiteY6" fmla="*/ 1118937 h 1794013"/>
              <a:gd name="connsiteX7" fmla="*/ 938464 w 5570621"/>
              <a:gd name="connsiteY7" fmla="*/ 1082842 h 1794013"/>
              <a:gd name="connsiteX8" fmla="*/ 1227221 w 5570621"/>
              <a:gd name="connsiteY8" fmla="*/ 517358 h 1794013"/>
              <a:gd name="connsiteX9" fmla="*/ 1455821 w 5570621"/>
              <a:gd name="connsiteY9" fmla="*/ 830179 h 1794013"/>
              <a:gd name="connsiteX10" fmla="*/ 1696453 w 5570621"/>
              <a:gd name="connsiteY10" fmla="*/ 1503948 h 1794013"/>
              <a:gd name="connsiteX11" fmla="*/ 1961148 w 5570621"/>
              <a:gd name="connsiteY11" fmla="*/ 1383632 h 1794013"/>
              <a:gd name="connsiteX12" fmla="*/ 2201779 w 5570621"/>
              <a:gd name="connsiteY12" fmla="*/ 866274 h 1794013"/>
              <a:gd name="connsiteX13" fmla="*/ 2322095 w 5570621"/>
              <a:gd name="connsiteY13" fmla="*/ 336885 h 1794013"/>
              <a:gd name="connsiteX14" fmla="*/ 2490537 w 5570621"/>
              <a:gd name="connsiteY14" fmla="*/ 96253 h 1794013"/>
              <a:gd name="connsiteX15" fmla="*/ 2658979 w 5570621"/>
              <a:gd name="connsiteY15" fmla="*/ 300790 h 1794013"/>
              <a:gd name="connsiteX16" fmla="*/ 2767264 w 5570621"/>
              <a:gd name="connsiteY16" fmla="*/ 445169 h 1794013"/>
              <a:gd name="connsiteX17" fmla="*/ 2959769 w 5570621"/>
              <a:gd name="connsiteY17" fmla="*/ 240632 h 1794013"/>
              <a:gd name="connsiteX18" fmla="*/ 3128211 w 5570621"/>
              <a:gd name="connsiteY18" fmla="*/ 60158 h 1794013"/>
              <a:gd name="connsiteX19" fmla="*/ 3453064 w 5570621"/>
              <a:gd name="connsiteY19" fmla="*/ 493295 h 1794013"/>
              <a:gd name="connsiteX20" fmla="*/ 3585411 w 5570621"/>
              <a:gd name="connsiteY20" fmla="*/ 986590 h 1794013"/>
              <a:gd name="connsiteX21" fmla="*/ 3669632 w 5570621"/>
              <a:gd name="connsiteY21" fmla="*/ 1540042 h 1794013"/>
              <a:gd name="connsiteX22" fmla="*/ 3982453 w 5570621"/>
              <a:gd name="connsiteY22" fmla="*/ 1792706 h 1794013"/>
              <a:gd name="connsiteX23" fmla="*/ 4259179 w 5570621"/>
              <a:gd name="connsiteY23" fmla="*/ 1443790 h 1794013"/>
              <a:gd name="connsiteX24" fmla="*/ 4403558 w 5570621"/>
              <a:gd name="connsiteY24" fmla="*/ 854242 h 1794013"/>
              <a:gd name="connsiteX25" fmla="*/ 4668253 w 5570621"/>
              <a:gd name="connsiteY25" fmla="*/ 649706 h 1794013"/>
              <a:gd name="connsiteX26" fmla="*/ 4932948 w 5570621"/>
              <a:gd name="connsiteY26" fmla="*/ 818148 h 1794013"/>
              <a:gd name="connsiteX27" fmla="*/ 5342021 w 5570621"/>
              <a:gd name="connsiteY27" fmla="*/ 433137 h 1794013"/>
              <a:gd name="connsiteX28" fmla="*/ 5570621 w 5570621"/>
              <a:gd name="connsiteY28" fmla="*/ 0 h 179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570621" h="1794013">
                <a:moveTo>
                  <a:pt x="0" y="288758"/>
                </a:moveTo>
                <a:cubicBezTo>
                  <a:pt x="22058" y="264694"/>
                  <a:pt x="44116" y="240631"/>
                  <a:pt x="84221" y="228600"/>
                </a:cubicBezTo>
                <a:cubicBezTo>
                  <a:pt x="124326" y="216568"/>
                  <a:pt x="198522" y="204537"/>
                  <a:pt x="240632" y="216569"/>
                </a:cubicBezTo>
                <a:cubicBezTo>
                  <a:pt x="282742" y="228601"/>
                  <a:pt x="304801" y="266700"/>
                  <a:pt x="336885" y="300790"/>
                </a:cubicBezTo>
                <a:cubicBezTo>
                  <a:pt x="368969" y="334880"/>
                  <a:pt x="403058" y="364959"/>
                  <a:pt x="433137" y="421106"/>
                </a:cubicBezTo>
                <a:cubicBezTo>
                  <a:pt x="463216" y="477253"/>
                  <a:pt x="481263" y="521369"/>
                  <a:pt x="517358" y="637674"/>
                </a:cubicBezTo>
                <a:cubicBezTo>
                  <a:pt x="553453" y="753979"/>
                  <a:pt x="579522" y="1044742"/>
                  <a:pt x="649706" y="1118937"/>
                </a:cubicBezTo>
                <a:cubicBezTo>
                  <a:pt x="719890" y="1193132"/>
                  <a:pt x="842212" y="1183105"/>
                  <a:pt x="938464" y="1082842"/>
                </a:cubicBezTo>
                <a:cubicBezTo>
                  <a:pt x="1034717" y="982579"/>
                  <a:pt x="1140995" y="559468"/>
                  <a:pt x="1227221" y="517358"/>
                </a:cubicBezTo>
                <a:cubicBezTo>
                  <a:pt x="1313447" y="475248"/>
                  <a:pt x="1377616" y="665747"/>
                  <a:pt x="1455821" y="830179"/>
                </a:cubicBezTo>
                <a:cubicBezTo>
                  <a:pt x="1534026" y="994611"/>
                  <a:pt x="1612232" y="1411706"/>
                  <a:pt x="1696453" y="1503948"/>
                </a:cubicBezTo>
                <a:cubicBezTo>
                  <a:pt x="1780674" y="1596190"/>
                  <a:pt x="1876927" y="1489911"/>
                  <a:pt x="1961148" y="1383632"/>
                </a:cubicBezTo>
                <a:cubicBezTo>
                  <a:pt x="2045369" y="1277353"/>
                  <a:pt x="2141621" y="1040732"/>
                  <a:pt x="2201779" y="866274"/>
                </a:cubicBezTo>
                <a:cubicBezTo>
                  <a:pt x="2261937" y="691816"/>
                  <a:pt x="2273969" y="465222"/>
                  <a:pt x="2322095" y="336885"/>
                </a:cubicBezTo>
                <a:cubicBezTo>
                  <a:pt x="2370221" y="208548"/>
                  <a:pt x="2434390" y="102269"/>
                  <a:pt x="2490537" y="96253"/>
                </a:cubicBezTo>
                <a:cubicBezTo>
                  <a:pt x="2546684" y="90237"/>
                  <a:pt x="2612858" y="242637"/>
                  <a:pt x="2658979" y="300790"/>
                </a:cubicBezTo>
                <a:cubicBezTo>
                  <a:pt x="2705100" y="358943"/>
                  <a:pt x="2717132" y="455195"/>
                  <a:pt x="2767264" y="445169"/>
                </a:cubicBezTo>
                <a:cubicBezTo>
                  <a:pt x="2817396" y="435143"/>
                  <a:pt x="2959769" y="240632"/>
                  <a:pt x="2959769" y="240632"/>
                </a:cubicBezTo>
                <a:cubicBezTo>
                  <a:pt x="3019927" y="176464"/>
                  <a:pt x="3045995" y="18048"/>
                  <a:pt x="3128211" y="60158"/>
                </a:cubicBezTo>
                <a:cubicBezTo>
                  <a:pt x="3210427" y="102268"/>
                  <a:pt x="3376864" y="338890"/>
                  <a:pt x="3453064" y="493295"/>
                </a:cubicBezTo>
                <a:cubicBezTo>
                  <a:pt x="3529264" y="647700"/>
                  <a:pt x="3549316" y="812132"/>
                  <a:pt x="3585411" y="986590"/>
                </a:cubicBezTo>
                <a:cubicBezTo>
                  <a:pt x="3621506" y="1161048"/>
                  <a:pt x="3603458" y="1405689"/>
                  <a:pt x="3669632" y="1540042"/>
                </a:cubicBezTo>
                <a:cubicBezTo>
                  <a:pt x="3735806" y="1674395"/>
                  <a:pt x="3884195" y="1808748"/>
                  <a:pt x="3982453" y="1792706"/>
                </a:cubicBezTo>
                <a:cubicBezTo>
                  <a:pt x="4080711" y="1776664"/>
                  <a:pt x="4188995" y="1600201"/>
                  <a:pt x="4259179" y="1443790"/>
                </a:cubicBezTo>
                <a:cubicBezTo>
                  <a:pt x="4329363" y="1287379"/>
                  <a:pt x="4335379" y="986589"/>
                  <a:pt x="4403558" y="854242"/>
                </a:cubicBezTo>
                <a:cubicBezTo>
                  <a:pt x="4471737" y="721895"/>
                  <a:pt x="4580021" y="655722"/>
                  <a:pt x="4668253" y="649706"/>
                </a:cubicBezTo>
                <a:cubicBezTo>
                  <a:pt x="4756485" y="643690"/>
                  <a:pt x="4820653" y="854243"/>
                  <a:pt x="4932948" y="818148"/>
                </a:cubicBezTo>
                <a:cubicBezTo>
                  <a:pt x="5045243" y="782053"/>
                  <a:pt x="5235742" y="569495"/>
                  <a:pt x="5342021" y="433137"/>
                </a:cubicBezTo>
                <a:cubicBezTo>
                  <a:pt x="5448300" y="296779"/>
                  <a:pt x="5570621" y="0"/>
                  <a:pt x="5570621" y="0"/>
                </a:cubicBez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16200000">
            <a:off x="27452" y="3622650"/>
            <a:ext cx="1291123" cy="369332"/>
          </a:xfrm>
          <a:prstGeom prst="rect">
            <a:avLst/>
          </a:prstGeom>
          <a:noFill/>
        </p:spPr>
        <p:txBody>
          <a:bodyPr wrap="none" rtlCol="0">
            <a:spAutoFit/>
          </a:bodyPr>
          <a:lstStyle/>
          <a:p>
            <a:r>
              <a:rPr lang="en-US" smtClean="0"/>
              <a:t>Free Energy</a:t>
            </a:r>
            <a:endParaRPr lang="en-US"/>
          </a:p>
        </p:txBody>
      </p:sp>
      <p:sp>
        <p:nvSpPr>
          <p:cNvPr id="6" name="TextBox 5"/>
          <p:cNvSpPr txBox="1"/>
          <p:nvPr/>
        </p:nvSpPr>
        <p:spPr>
          <a:xfrm>
            <a:off x="2667968" y="5697819"/>
            <a:ext cx="2740687" cy="369332"/>
          </a:xfrm>
          <a:prstGeom prst="rect">
            <a:avLst/>
          </a:prstGeom>
          <a:noFill/>
        </p:spPr>
        <p:txBody>
          <a:bodyPr wrap="none" rtlCol="0">
            <a:spAutoFit/>
          </a:bodyPr>
          <a:lstStyle/>
          <a:p>
            <a:r>
              <a:rPr lang="en-US" smtClean="0"/>
              <a:t>Conformational Coordinate</a:t>
            </a:r>
            <a:endParaRPr lang="en-US"/>
          </a:p>
        </p:txBody>
      </p:sp>
      <p:sp>
        <p:nvSpPr>
          <p:cNvPr id="8" name="Freeform 7"/>
          <p:cNvSpPr/>
          <p:nvPr/>
        </p:nvSpPr>
        <p:spPr>
          <a:xfrm>
            <a:off x="6229861" y="213642"/>
            <a:ext cx="905357" cy="923947"/>
          </a:xfrm>
          <a:custGeom>
            <a:avLst/>
            <a:gdLst>
              <a:gd name="connsiteX0" fmla="*/ 1365175 w 2008275"/>
              <a:gd name="connsiteY0" fmla="*/ 450849 h 2293393"/>
              <a:gd name="connsiteX1" fmla="*/ 848341 w 2008275"/>
              <a:gd name="connsiteY1" fmla="*/ 275 h 2293393"/>
              <a:gd name="connsiteX2" fmla="*/ 198984 w 2008275"/>
              <a:gd name="connsiteY2" fmla="*/ 397841 h 2293393"/>
              <a:gd name="connsiteX3" fmla="*/ 201 w 2008275"/>
              <a:gd name="connsiteY3" fmla="*/ 1206223 h 2293393"/>
              <a:gd name="connsiteX4" fmla="*/ 172480 w 2008275"/>
              <a:gd name="connsiteY4" fmla="*/ 2094119 h 2293393"/>
              <a:gd name="connsiteX5" fmla="*/ 649558 w 2008275"/>
              <a:gd name="connsiteY5" fmla="*/ 2292901 h 2293393"/>
              <a:gd name="connsiteX6" fmla="*/ 1829001 w 2008275"/>
              <a:gd name="connsiteY6" fmla="*/ 2067615 h 2293393"/>
              <a:gd name="connsiteX7" fmla="*/ 1988027 w 2008275"/>
              <a:gd name="connsiteY7" fmla="*/ 1524275 h 2293393"/>
              <a:gd name="connsiteX8" fmla="*/ 1669975 w 2008275"/>
              <a:gd name="connsiteY8" fmla="*/ 1086954 h 2293393"/>
              <a:gd name="connsiteX9" fmla="*/ 821836 w 2008275"/>
              <a:gd name="connsiteY9" fmla="*/ 755649 h 2293393"/>
              <a:gd name="connsiteX10" fmla="*/ 1060375 w 2008275"/>
              <a:gd name="connsiteY10" fmla="*/ 490606 h 2293393"/>
              <a:gd name="connsiteX11" fmla="*/ 1365175 w 2008275"/>
              <a:gd name="connsiteY11" fmla="*/ 450849 h 2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8275" h="2293393">
                <a:moveTo>
                  <a:pt x="1365175" y="450849"/>
                </a:moveTo>
                <a:cubicBezTo>
                  <a:pt x="1329836" y="369127"/>
                  <a:pt x="1042706" y="9110"/>
                  <a:pt x="848341" y="275"/>
                </a:cubicBezTo>
                <a:cubicBezTo>
                  <a:pt x="653976" y="-8560"/>
                  <a:pt x="340341" y="196850"/>
                  <a:pt x="198984" y="397841"/>
                </a:cubicBezTo>
                <a:cubicBezTo>
                  <a:pt x="57627" y="598832"/>
                  <a:pt x="4618" y="923510"/>
                  <a:pt x="201" y="1206223"/>
                </a:cubicBezTo>
                <a:cubicBezTo>
                  <a:pt x="-4216" y="1488936"/>
                  <a:pt x="64254" y="1913006"/>
                  <a:pt x="172480" y="2094119"/>
                </a:cubicBezTo>
                <a:cubicBezTo>
                  <a:pt x="280706" y="2275232"/>
                  <a:pt x="373471" y="2297318"/>
                  <a:pt x="649558" y="2292901"/>
                </a:cubicBezTo>
                <a:cubicBezTo>
                  <a:pt x="925645" y="2288484"/>
                  <a:pt x="1605923" y="2195719"/>
                  <a:pt x="1829001" y="2067615"/>
                </a:cubicBezTo>
                <a:cubicBezTo>
                  <a:pt x="2052079" y="1939511"/>
                  <a:pt x="2014531" y="1687718"/>
                  <a:pt x="1988027" y="1524275"/>
                </a:cubicBezTo>
                <a:cubicBezTo>
                  <a:pt x="1961523" y="1360832"/>
                  <a:pt x="1864340" y="1215058"/>
                  <a:pt x="1669975" y="1086954"/>
                </a:cubicBezTo>
                <a:cubicBezTo>
                  <a:pt x="1475610" y="958850"/>
                  <a:pt x="923436" y="855040"/>
                  <a:pt x="821836" y="755649"/>
                </a:cubicBezTo>
                <a:cubicBezTo>
                  <a:pt x="720236" y="656258"/>
                  <a:pt x="963193" y="536988"/>
                  <a:pt x="1060375" y="490606"/>
                </a:cubicBezTo>
                <a:cubicBezTo>
                  <a:pt x="1157557" y="444224"/>
                  <a:pt x="1400514" y="532571"/>
                  <a:pt x="1365175" y="450849"/>
                </a:cubicBez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857680" y="346250"/>
            <a:ext cx="866495" cy="923947"/>
          </a:xfrm>
          <a:custGeom>
            <a:avLst/>
            <a:gdLst>
              <a:gd name="connsiteX0" fmla="*/ 1171295 w 1920458"/>
              <a:gd name="connsiteY0" fmla="*/ 215003 h 2152094"/>
              <a:gd name="connsiteX1" fmla="*/ 601451 w 1920458"/>
              <a:gd name="connsiteY1" fmla="*/ 2968 h 2152094"/>
              <a:gd name="connsiteX2" fmla="*/ 97868 w 1920458"/>
              <a:gd name="connsiteY2" fmla="*/ 387281 h 2152094"/>
              <a:gd name="connsiteX3" fmla="*/ 5103 w 1920458"/>
              <a:gd name="connsiteY3" fmla="*/ 1208916 h 2152094"/>
              <a:gd name="connsiteX4" fmla="*/ 177382 w 1920458"/>
              <a:gd name="connsiteY4" fmla="*/ 2096812 h 2152094"/>
              <a:gd name="connsiteX5" fmla="*/ 1449590 w 1920458"/>
              <a:gd name="connsiteY5" fmla="*/ 2030551 h 2152094"/>
              <a:gd name="connsiteX6" fmla="*/ 1873660 w 1920458"/>
              <a:gd name="connsiteY6" fmla="*/ 1805264 h 2152094"/>
              <a:gd name="connsiteX7" fmla="*/ 1847155 w 1920458"/>
              <a:gd name="connsiteY7" fmla="*/ 1169160 h 2152094"/>
              <a:gd name="connsiteX8" fmla="*/ 1317068 w 1920458"/>
              <a:gd name="connsiteY8" fmla="*/ 930621 h 2152094"/>
              <a:gd name="connsiteX9" fmla="*/ 614703 w 1920458"/>
              <a:gd name="connsiteY9" fmla="*/ 943873 h 2152094"/>
              <a:gd name="connsiteX10" fmla="*/ 402668 w 1920458"/>
              <a:gd name="connsiteY10" fmla="*/ 506551 h 2152094"/>
              <a:gd name="connsiteX11" fmla="*/ 1158042 w 1920458"/>
              <a:gd name="connsiteY11" fmla="*/ 321021 h 2152094"/>
              <a:gd name="connsiteX12" fmla="*/ 1171295 w 1920458"/>
              <a:gd name="connsiteY12" fmla="*/ 215003 h 215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20458" h="2152094">
                <a:moveTo>
                  <a:pt x="1171295" y="215003"/>
                </a:moveTo>
                <a:cubicBezTo>
                  <a:pt x="1078530" y="161994"/>
                  <a:pt x="780356" y="-25745"/>
                  <a:pt x="601451" y="2968"/>
                </a:cubicBezTo>
                <a:cubicBezTo>
                  <a:pt x="422546" y="31681"/>
                  <a:pt x="197259" y="186290"/>
                  <a:pt x="97868" y="387281"/>
                </a:cubicBezTo>
                <a:cubicBezTo>
                  <a:pt x="-1523" y="588272"/>
                  <a:pt x="-8149" y="923994"/>
                  <a:pt x="5103" y="1208916"/>
                </a:cubicBezTo>
                <a:cubicBezTo>
                  <a:pt x="18355" y="1493838"/>
                  <a:pt x="-63366" y="1959873"/>
                  <a:pt x="177382" y="2096812"/>
                </a:cubicBezTo>
                <a:cubicBezTo>
                  <a:pt x="418130" y="2233751"/>
                  <a:pt x="1166877" y="2079142"/>
                  <a:pt x="1449590" y="2030551"/>
                </a:cubicBezTo>
                <a:cubicBezTo>
                  <a:pt x="1732303" y="1981960"/>
                  <a:pt x="1807399" y="1948829"/>
                  <a:pt x="1873660" y="1805264"/>
                </a:cubicBezTo>
                <a:cubicBezTo>
                  <a:pt x="1939921" y="1661699"/>
                  <a:pt x="1939920" y="1314934"/>
                  <a:pt x="1847155" y="1169160"/>
                </a:cubicBezTo>
                <a:cubicBezTo>
                  <a:pt x="1754390" y="1023386"/>
                  <a:pt x="1522476" y="968169"/>
                  <a:pt x="1317068" y="930621"/>
                </a:cubicBezTo>
                <a:cubicBezTo>
                  <a:pt x="1111660" y="893073"/>
                  <a:pt x="767103" y="1014551"/>
                  <a:pt x="614703" y="943873"/>
                </a:cubicBezTo>
                <a:cubicBezTo>
                  <a:pt x="462303" y="873195"/>
                  <a:pt x="312111" y="610360"/>
                  <a:pt x="402668" y="506551"/>
                </a:cubicBezTo>
                <a:cubicBezTo>
                  <a:pt x="493224" y="402742"/>
                  <a:pt x="1025520" y="369612"/>
                  <a:pt x="1158042" y="321021"/>
                </a:cubicBezTo>
                <a:cubicBezTo>
                  <a:pt x="1290564" y="272430"/>
                  <a:pt x="1264060" y="268012"/>
                  <a:pt x="1171295" y="215003"/>
                </a:cubicBezTo>
                <a:close/>
              </a:path>
            </a:pathLst>
          </a:custGeom>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1886079" y="658035"/>
            <a:ext cx="1239253" cy="63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1907435" y="790710"/>
            <a:ext cx="1217897" cy="87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721877" y="666792"/>
            <a:ext cx="1239253" cy="63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4743233" y="799467"/>
            <a:ext cx="1217897" cy="87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Freeform 23"/>
          <p:cNvSpPr/>
          <p:nvPr/>
        </p:nvSpPr>
        <p:spPr>
          <a:xfrm rot="12113897">
            <a:off x="6545411" y="464300"/>
            <a:ext cx="693141" cy="157278"/>
          </a:xfrm>
          <a:custGeom>
            <a:avLst/>
            <a:gdLst>
              <a:gd name="connsiteX0" fmla="*/ 866972 w 1175512"/>
              <a:gd name="connsiteY0" fmla="*/ 906 h 617099"/>
              <a:gd name="connsiteX1" fmla="*/ 98346 w 1175512"/>
              <a:gd name="connsiteY1" fmla="*/ 159932 h 617099"/>
              <a:gd name="connsiteX2" fmla="*/ 18833 w 1175512"/>
              <a:gd name="connsiteY2" fmla="*/ 292453 h 617099"/>
              <a:gd name="connsiteX3" fmla="*/ 177859 w 1175512"/>
              <a:gd name="connsiteY3" fmla="*/ 570749 h 617099"/>
              <a:gd name="connsiteX4" fmla="*/ 774206 w 1175512"/>
              <a:gd name="connsiteY4" fmla="*/ 530992 h 617099"/>
              <a:gd name="connsiteX5" fmla="*/ 1145267 w 1175512"/>
              <a:gd name="connsiteY5" fmla="*/ 597253 h 617099"/>
              <a:gd name="connsiteX6" fmla="*/ 1118763 w 1175512"/>
              <a:gd name="connsiteY6" fmla="*/ 120175 h 617099"/>
              <a:gd name="connsiteX7" fmla="*/ 866972 w 1175512"/>
              <a:gd name="connsiteY7" fmla="*/ 906 h 6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5512" h="617099">
                <a:moveTo>
                  <a:pt x="866972" y="906"/>
                </a:moveTo>
                <a:cubicBezTo>
                  <a:pt x="696902" y="7532"/>
                  <a:pt x="239702" y="111341"/>
                  <a:pt x="98346" y="159932"/>
                </a:cubicBezTo>
                <a:cubicBezTo>
                  <a:pt x="-43010" y="208523"/>
                  <a:pt x="5581" y="223984"/>
                  <a:pt x="18833" y="292453"/>
                </a:cubicBezTo>
                <a:cubicBezTo>
                  <a:pt x="32085" y="360922"/>
                  <a:pt x="51964" y="530993"/>
                  <a:pt x="177859" y="570749"/>
                </a:cubicBezTo>
                <a:cubicBezTo>
                  <a:pt x="303754" y="610505"/>
                  <a:pt x="612971" y="526575"/>
                  <a:pt x="774206" y="530992"/>
                </a:cubicBezTo>
                <a:cubicBezTo>
                  <a:pt x="935441" y="535409"/>
                  <a:pt x="1087841" y="665722"/>
                  <a:pt x="1145267" y="597253"/>
                </a:cubicBezTo>
                <a:cubicBezTo>
                  <a:pt x="1202693" y="528784"/>
                  <a:pt x="1169563" y="217357"/>
                  <a:pt x="1118763" y="120175"/>
                </a:cubicBezTo>
                <a:cubicBezTo>
                  <a:pt x="1067963" y="22993"/>
                  <a:pt x="1037042" y="-5720"/>
                  <a:pt x="866972" y="906"/>
                </a:cubicBezTo>
                <a:close/>
              </a:path>
            </a:pathLst>
          </a:custGeom>
          <a:gradFill flip="none" rotWithShape="1">
            <a:gsLst>
              <a:gs pos="0">
                <a:srgbClr val="00B0F0"/>
              </a:gs>
              <a:gs pos="23000">
                <a:schemeClr val="accent5"/>
              </a:gs>
              <a:gs pos="69000">
                <a:schemeClr val="accent1"/>
              </a:gs>
              <a:gs pos="97000">
                <a:schemeClr val="accent1">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rot="12113897">
            <a:off x="4994932" y="394755"/>
            <a:ext cx="693141" cy="157278"/>
          </a:xfrm>
          <a:custGeom>
            <a:avLst/>
            <a:gdLst>
              <a:gd name="connsiteX0" fmla="*/ 866972 w 1175512"/>
              <a:gd name="connsiteY0" fmla="*/ 906 h 617099"/>
              <a:gd name="connsiteX1" fmla="*/ 98346 w 1175512"/>
              <a:gd name="connsiteY1" fmla="*/ 159932 h 617099"/>
              <a:gd name="connsiteX2" fmla="*/ 18833 w 1175512"/>
              <a:gd name="connsiteY2" fmla="*/ 292453 h 617099"/>
              <a:gd name="connsiteX3" fmla="*/ 177859 w 1175512"/>
              <a:gd name="connsiteY3" fmla="*/ 570749 h 617099"/>
              <a:gd name="connsiteX4" fmla="*/ 774206 w 1175512"/>
              <a:gd name="connsiteY4" fmla="*/ 530992 h 617099"/>
              <a:gd name="connsiteX5" fmla="*/ 1145267 w 1175512"/>
              <a:gd name="connsiteY5" fmla="*/ 597253 h 617099"/>
              <a:gd name="connsiteX6" fmla="*/ 1118763 w 1175512"/>
              <a:gd name="connsiteY6" fmla="*/ 120175 h 617099"/>
              <a:gd name="connsiteX7" fmla="*/ 866972 w 1175512"/>
              <a:gd name="connsiteY7" fmla="*/ 906 h 6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5512" h="617099">
                <a:moveTo>
                  <a:pt x="866972" y="906"/>
                </a:moveTo>
                <a:cubicBezTo>
                  <a:pt x="696902" y="7532"/>
                  <a:pt x="239702" y="111341"/>
                  <a:pt x="98346" y="159932"/>
                </a:cubicBezTo>
                <a:cubicBezTo>
                  <a:pt x="-43010" y="208523"/>
                  <a:pt x="5581" y="223984"/>
                  <a:pt x="18833" y="292453"/>
                </a:cubicBezTo>
                <a:cubicBezTo>
                  <a:pt x="32085" y="360922"/>
                  <a:pt x="51964" y="530993"/>
                  <a:pt x="177859" y="570749"/>
                </a:cubicBezTo>
                <a:cubicBezTo>
                  <a:pt x="303754" y="610505"/>
                  <a:pt x="612971" y="526575"/>
                  <a:pt x="774206" y="530992"/>
                </a:cubicBezTo>
                <a:cubicBezTo>
                  <a:pt x="935441" y="535409"/>
                  <a:pt x="1087841" y="665722"/>
                  <a:pt x="1145267" y="597253"/>
                </a:cubicBezTo>
                <a:cubicBezTo>
                  <a:pt x="1202693" y="528784"/>
                  <a:pt x="1169563" y="217357"/>
                  <a:pt x="1118763" y="120175"/>
                </a:cubicBezTo>
                <a:cubicBezTo>
                  <a:pt x="1067963" y="22993"/>
                  <a:pt x="1037042" y="-5720"/>
                  <a:pt x="866972" y="906"/>
                </a:cubicBezTo>
                <a:close/>
              </a:path>
            </a:pathLst>
          </a:custGeom>
          <a:gradFill flip="none" rotWithShape="1">
            <a:gsLst>
              <a:gs pos="0">
                <a:srgbClr val="00B0F0"/>
              </a:gs>
              <a:gs pos="23000">
                <a:schemeClr val="accent5"/>
              </a:gs>
              <a:gs pos="69000">
                <a:schemeClr val="accent1"/>
              </a:gs>
              <a:gs pos="97000">
                <a:schemeClr val="accent1">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3569143" y="303619"/>
            <a:ext cx="905357" cy="923947"/>
          </a:xfrm>
          <a:custGeom>
            <a:avLst/>
            <a:gdLst>
              <a:gd name="connsiteX0" fmla="*/ 1365175 w 2008275"/>
              <a:gd name="connsiteY0" fmla="*/ 450849 h 2293393"/>
              <a:gd name="connsiteX1" fmla="*/ 848341 w 2008275"/>
              <a:gd name="connsiteY1" fmla="*/ 275 h 2293393"/>
              <a:gd name="connsiteX2" fmla="*/ 198984 w 2008275"/>
              <a:gd name="connsiteY2" fmla="*/ 397841 h 2293393"/>
              <a:gd name="connsiteX3" fmla="*/ 201 w 2008275"/>
              <a:gd name="connsiteY3" fmla="*/ 1206223 h 2293393"/>
              <a:gd name="connsiteX4" fmla="*/ 172480 w 2008275"/>
              <a:gd name="connsiteY4" fmla="*/ 2094119 h 2293393"/>
              <a:gd name="connsiteX5" fmla="*/ 649558 w 2008275"/>
              <a:gd name="connsiteY5" fmla="*/ 2292901 h 2293393"/>
              <a:gd name="connsiteX6" fmla="*/ 1829001 w 2008275"/>
              <a:gd name="connsiteY6" fmla="*/ 2067615 h 2293393"/>
              <a:gd name="connsiteX7" fmla="*/ 1988027 w 2008275"/>
              <a:gd name="connsiteY7" fmla="*/ 1524275 h 2293393"/>
              <a:gd name="connsiteX8" fmla="*/ 1669975 w 2008275"/>
              <a:gd name="connsiteY8" fmla="*/ 1086954 h 2293393"/>
              <a:gd name="connsiteX9" fmla="*/ 821836 w 2008275"/>
              <a:gd name="connsiteY9" fmla="*/ 755649 h 2293393"/>
              <a:gd name="connsiteX10" fmla="*/ 1060375 w 2008275"/>
              <a:gd name="connsiteY10" fmla="*/ 490606 h 2293393"/>
              <a:gd name="connsiteX11" fmla="*/ 1365175 w 2008275"/>
              <a:gd name="connsiteY11" fmla="*/ 450849 h 2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8275" h="2293393">
                <a:moveTo>
                  <a:pt x="1365175" y="450849"/>
                </a:moveTo>
                <a:cubicBezTo>
                  <a:pt x="1329836" y="369127"/>
                  <a:pt x="1042706" y="9110"/>
                  <a:pt x="848341" y="275"/>
                </a:cubicBezTo>
                <a:cubicBezTo>
                  <a:pt x="653976" y="-8560"/>
                  <a:pt x="340341" y="196850"/>
                  <a:pt x="198984" y="397841"/>
                </a:cubicBezTo>
                <a:cubicBezTo>
                  <a:pt x="57627" y="598832"/>
                  <a:pt x="4618" y="923510"/>
                  <a:pt x="201" y="1206223"/>
                </a:cubicBezTo>
                <a:cubicBezTo>
                  <a:pt x="-4216" y="1488936"/>
                  <a:pt x="64254" y="1913006"/>
                  <a:pt x="172480" y="2094119"/>
                </a:cubicBezTo>
                <a:cubicBezTo>
                  <a:pt x="280706" y="2275232"/>
                  <a:pt x="373471" y="2297318"/>
                  <a:pt x="649558" y="2292901"/>
                </a:cubicBezTo>
                <a:cubicBezTo>
                  <a:pt x="925645" y="2288484"/>
                  <a:pt x="1605923" y="2195719"/>
                  <a:pt x="1829001" y="2067615"/>
                </a:cubicBezTo>
                <a:cubicBezTo>
                  <a:pt x="2052079" y="1939511"/>
                  <a:pt x="2014531" y="1687718"/>
                  <a:pt x="1988027" y="1524275"/>
                </a:cubicBezTo>
                <a:cubicBezTo>
                  <a:pt x="1961523" y="1360832"/>
                  <a:pt x="1864340" y="1215058"/>
                  <a:pt x="1669975" y="1086954"/>
                </a:cubicBezTo>
                <a:cubicBezTo>
                  <a:pt x="1475610" y="958850"/>
                  <a:pt x="923436" y="855040"/>
                  <a:pt x="821836" y="755649"/>
                </a:cubicBezTo>
                <a:cubicBezTo>
                  <a:pt x="720236" y="656258"/>
                  <a:pt x="963193" y="536988"/>
                  <a:pt x="1060375" y="490606"/>
                </a:cubicBezTo>
                <a:cubicBezTo>
                  <a:pt x="1157557" y="444224"/>
                  <a:pt x="1400514" y="532571"/>
                  <a:pt x="1365175" y="450849"/>
                </a:cubicBez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054899" y="1284831"/>
            <a:ext cx="435166" cy="523220"/>
          </a:xfrm>
          <a:prstGeom prst="rect">
            <a:avLst/>
          </a:prstGeom>
          <a:noFill/>
        </p:spPr>
        <p:txBody>
          <a:bodyPr wrap="square" rtlCol="0">
            <a:spAutoFit/>
          </a:bodyPr>
          <a:lstStyle/>
          <a:p>
            <a:r>
              <a:rPr lang="en-US" sz="2800" dirty="0" smtClean="0"/>
              <a:t>A</a:t>
            </a:r>
            <a:endParaRPr lang="en-US" sz="2800" dirty="0"/>
          </a:p>
        </p:txBody>
      </p:sp>
      <p:sp>
        <p:nvSpPr>
          <p:cNvPr id="28" name="TextBox 27"/>
          <p:cNvSpPr txBox="1"/>
          <p:nvPr/>
        </p:nvSpPr>
        <p:spPr>
          <a:xfrm>
            <a:off x="3804238" y="1227566"/>
            <a:ext cx="435166" cy="523220"/>
          </a:xfrm>
          <a:prstGeom prst="rect">
            <a:avLst/>
          </a:prstGeom>
          <a:noFill/>
        </p:spPr>
        <p:txBody>
          <a:bodyPr wrap="square" rtlCol="0">
            <a:spAutoFit/>
          </a:bodyPr>
          <a:lstStyle/>
          <a:p>
            <a:r>
              <a:rPr lang="en-US" sz="2800" dirty="0"/>
              <a:t>B</a:t>
            </a:r>
          </a:p>
        </p:txBody>
      </p:sp>
      <p:sp>
        <p:nvSpPr>
          <p:cNvPr id="29" name="TextBox 28"/>
          <p:cNvSpPr txBox="1"/>
          <p:nvPr/>
        </p:nvSpPr>
        <p:spPr>
          <a:xfrm>
            <a:off x="6172434" y="1120964"/>
            <a:ext cx="1672654" cy="523220"/>
          </a:xfrm>
          <a:prstGeom prst="rect">
            <a:avLst/>
          </a:prstGeom>
          <a:noFill/>
        </p:spPr>
        <p:txBody>
          <a:bodyPr wrap="square" rtlCol="0">
            <a:spAutoFit/>
          </a:bodyPr>
          <a:lstStyle/>
          <a:p>
            <a:r>
              <a:rPr lang="en-US" sz="2800" smtClean="0"/>
              <a:t>B+Ligand</a:t>
            </a:r>
            <a:endParaRPr lang="en-US" sz="2800" dirty="0"/>
          </a:p>
        </p:txBody>
      </p:sp>
      <p:sp>
        <p:nvSpPr>
          <p:cNvPr id="30" name="TextBox 29"/>
          <p:cNvSpPr txBox="1"/>
          <p:nvPr/>
        </p:nvSpPr>
        <p:spPr>
          <a:xfrm>
            <a:off x="4990608" y="4461020"/>
            <a:ext cx="435166" cy="523220"/>
          </a:xfrm>
          <a:prstGeom prst="rect">
            <a:avLst/>
          </a:prstGeom>
          <a:noFill/>
        </p:spPr>
        <p:txBody>
          <a:bodyPr wrap="square" rtlCol="0">
            <a:spAutoFit/>
          </a:bodyPr>
          <a:lstStyle/>
          <a:p>
            <a:r>
              <a:rPr lang="en-US" sz="2800" dirty="0" smtClean="0"/>
              <a:t>A</a:t>
            </a:r>
            <a:endParaRPr lang="en-US" sz="2800" dirty="0"/>
          </a:p>
        </p:txBody>
      </p:sp>
      <p:sp>
        <p:nvSpPr>
          <p:cNvPr id="31" name="TextBox 30"/>
          <p:cNvSpPr txBox="1"/>
          <p:nvPr/>
        </p:nvSpPr>
        <p:spPr>
          <a:xfrm>
            <a:off x="2913962" y="4153266"/>
            <a:ext cx="435166" cy="523220"/>
          </a:xfrm>
          <a:prstGeom prst="rect">
            <a:avLst/>
          </a:prstGeom>
          <a:noFill/>
        </p:spPr>
        <p:txBody>
          <a:bodyPr wrap="square" rtlCol="0">
            <a:spAutoFit/>
          </a:bodyPr>
          <a:lstStyle/>
          <a:p>
            <a:r>
              <a:rPr lang="en-US" sz="2800" dirty="0"/>
              <a:t>B</a:t>
            </a:r>
          </a:p>
        </p:txBody>
      </p:sp>
      <p:sp>
        <p:nvSpPr>
          <p:cNvPr id="32" name="Freeform 31"/>
          <p:cNvSpPr/>
          <p:nvPr/>
        </p:nvSpPr>
        <p:spPr>
          <a:xfrm>
            <a:off x="2812525" y="4236261"/>
            <a:ext cx="577515" cy="1265340"/>
          </a:xfrm>
          <a:custGeom>
            <a:avLst/>
            <a:gdLst>
              <a:gd name="connsiteX0" fmla="*/ 0 w 577515"/>
              <a:gd name="connsiteY0" fmla="*/ 0 h 1265340"/>
              <a:gd name="connsiteX1" fmla="*/ 72189 w 577515"/>
              <a:gd name="connsiteY1" fmla="*/ 433137 h 1265340"/>
              <a:gd name="connsiteX2" fmla="*/ 84221 w 577515"/>
              <a:gd name="connsiteY2" fmla="*/ 818148 h 1265340"/>
              <a:gd name="connsiteX3" fmla="*/ 132347 w 577515"/>
              <a:gd name="connsiteY3" fmla="*/ 1143000 h 1265340"/>
              <a:gd name="connsiteX4" fmla="*/ 240631 w 577515"/>
              <a:gd name="connsiteY4" fmla="*/ 1263316 h 1265340"/>
              <a:gd name="connsiteX5" fmla="*/ 397042 w 577515"/>
              <a:gd name="connsiteY5" fmla="*/ 1179095 h 1265340"/>
              <a:gd name="connsiteX6" fmla="*/ 493294 w 577515"/>
              <a:gd name="connsiteY6" fmla="*/ 733927 h 1265340"/>
              <a:gd name="connsiteX7" fmla="*/ 517357 w 577515"/>
              <a:gd name="connsiteY7" fmla="*/ 360948 h 1265340"/>
              <a:gd name="connsiteX8" fmla="*/ 577515 w 577515"/>
              <a:gd name="connsiteY8" fmla="*/ 48127 h 126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515" h="1265340">
                <a:moveTo>
                  <a:pt x="0" y="0"/>
                </a:moveTo>
                <a:cubicBezTo>
                  <a:pt x="29076" y="148389"/>
                  <a:pt x="58152" y="296779"/>
                  <a:pt x="72189" y="433137"/>
                </a:cubicBezTo>
                <a:cubicBezTo>
                  <a:pt x="86226" y="569495"/>
                  <a:pt x="74195" y="699838"/>
                  <a:pt x="84221" y="818148"/>
                </a:cubicBezTo>
                <a:cubicBezTo>
                  <a:pt x="94247" y="936458"/>
                  <a:pt x="106279" y="1068805"/>
                  <a:pt x="132347" y="1143000"/>
                </a:cubicBezTo>
                <a:cubicBezTo>
                  <a:pt x="158415" y="1217195"/>
                  <a:pt x="196515" y="1257300"/>
                  <a:pt x="240631" y="1263316"/>
                </a:cubicBezTo>
                <a:cubicBezTo>
                  <a:pt x="284747" y="1269332"/>
                  <a:pt x="354932" y="1267326"/>
                  <a:pt x="397042" y="1179095"/>
                </a:cubicBezTo>
                <a:cubicBezTo>
                  <a:pt x="439152" y="1090864"/>
                  <a:pt x="473242" y="870285"/>
                  <a:pt x="493294" y="733927"/>
                </a:cubicBezTo>
                <a:cubicBezTo>
                  <a:pt x="513347" y="597569"/>
                  <a:pt x="503320" y="475248"/>
                  <a:pt x="517357" y="360948"/>
                </a:cubicBezTo>
                <a:cubicBezTo>
                  <a:pt x="531394" y="246648"/>
                  <a:pt x="567489" y="102269"/>
                  <a:pt x="577515" y="48127"/>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663543" y="1071237"/>
            <a:ext cx="4267200" cy="2308324"/>
          </a:xfrm>
          <a:prstGeom prst="rect">
            <a:avLst/>
          </a:prstGeom>
          <a:noFill/>
        </p:spPr>
        <p:txBody>
          <a:bodyPr wrap="square" rtlCol="0">
            <a:spAutoFit/>
          </a:bodyPr>
          <a:lstStyle/>
          <a:p>
            <a:pPr marL="285750" indent="-285750">
              <a:buFont typeface="Arial" charset="0"/>
              <a:buChar char="•"/>
            </a:pPr>
            <a:r>
              <a:rPr lang="en-US" dirty="0" smtClean="0"/>
              <a:t>Ligands may also bind to conformational states of the protein which do not represent the global minimum.</a:t>
            </a:r>
          </a:p>
          <a:p>
            <a:pPr marL="285750" indent="-285750">
              <a:buFont typeface="Arial" charset="0"/>
              <a:buChar char="•"/>
            </a:pPr>
            <a:r>
              <a:rPr lang="en-US" dirty="0" smtClean="0"/>
              <a:t>In this case binding of the ligand in addition has to compensate for the free energy difference between the global minimum and the conformation to which the ligand binds.</a:t>
            </a:r>
            <a:endParaRPr lang="en-US" dirty="0"/>
          </a:p>
        </p:txBody>
      </p:sp>
      <p:sp>
        <p:nvSpPr>
          <p:cNvPr id="7" name="Date Placeholder 6"/>
          <p:cNvSpPr>
            <a:spLocks noGrp="1"/>
          </p:cNvSpPr>
          <p:nvPr>
            <p:ph type="dt" sz="half" idx="10"/>
          </p:nvPr>
        </p:nvSpPr>
        <p:spPr/>
        <p:txBody>
          <a:bodyPr/>
          <a:lstStyle/>
          <a:p>
            <a:r>
              <a:rPr lang="de-DE" smtClean="0"/>
              <a:t>Daniel Seeliger</a:t>
            </a:r>
            <a:endParaRPr lang="en-US"/>
          </a:p>
        </p:txBody>
      </p:sp>
      <p:sp>
        <p:nvSpPr>
          <p:cNvPr id="10" name="Footer Placeholder 9"/>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737873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5167884" y="674199"/>
            <a:ext cx="905357" cy="923947"/>
          </a:xfrm>
          <a:custGeom>
            <a:avLst/>
            <a:gdLst>
              <a:gd name="connsiteX0" fmla="*/ 1365175 w 2008275"/>
              <a:gd name="connsiteY0" fmla="*/ 450849 h 2293393"/>
              <a:gd name="connsiteX1" fmla="*/ 848341 w 2008275"/>
              <a:gd name="connsiteY1" fmla="*/ 275 h 2293393"/>
              <a:gd name="connsiteX2" fmla="*/ 198984 w 2008275"/>
              <a:gd name="connsiteY2" fmla="*/ 397841 h 2293393"/>
              <a:gd name="connsiteX3" fmla="*/ 201 w 2008275"/>
              <a:gd name="connsiteY3" fmla="*/ 1206223 h 2293393"/>
              <a:gd name="connsiteX4" fmla="*/ 172480 w 2008275"/>
              <a:gd name="connsiteY4" fmla="*/ 2094119 h 2293393"/>
              <a:gd name="connsiteX5" fmla="*/ 649558 w 2008275"/>
              <a:gd name="connsiteY5" fmla="*/ 2292901 h 2293393"/>
              <a:gd name="connsiteX6" fmla="*/ 1829001 w 2008275"/>
              <a:gd name="connsiteY6" fmla="*/ 2067615 h 2293393"/>
              <a:gd name="connsiteX7" fmla="*/ 1988027 w 2008275"/>
              <a:gd name="connsiteY7" fmla="*/ 1524275 h 2293393"/>
              <a:gd name="connsiteX8" fmla="*/ 1669975 w 2008275"/>
              <a:gd name="connsiteY8" fmla="*/ 1086954 h 2293393"/>
              <a:gd name="connsiteX9" fmla="*/ 821836 w 2008275"/>
              <a:gd name="connsiteY9" fmla="*/ 755649 h 2293393"/>
              <a:gd name="connsiteX10" fmla="*/ 1060375 w 2008275"/>
              <a:gd name="connsiteY10" fmla="*/ 490606 h 2293393"/>
              <a:gd name="connsiteX11" fmla="*/ 1365175 w 2008275"/>
              <a:gd name="connsiteY11" fmla="*/ 450849 h 2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8275" h="2293393">
                <a:moveTo>
                  <a:pt x="1365175" y="450849"/>
                </a:moveTo>
                <a:cubicBezTo>
                  <a:pt x="1329836" y="369127"/>
                  <a:pt x="1042706" y="9110"/>
                  <a:pt x="848341" y="275"/>
                </a:cubicBezTo>
                <a:cubicBezTo>
                  <a:pt x="653976" y="-8560"/>
                  <a:pt x="340341" y="196850"/>
                  <a:pt x="198984" y="397841"/>
                </a:cubicBezTo>
                <a:cubicBezTo>
                  <a:pt x="57627" y="598832"/>
                  <a:pt x="4618" y="923510"/>
                  <a:pt x="201" y="1206223"/>
                </a:cubicBezTo>
                <a:cubicBezTo>
                  <a:pt x="-4216" y="1488936"/>
                  <a:pt x="64254" y="1913006"/>
                  <a:pt x="172480" y="2094119"/>
                </a:cubicBezTo>
                <a:cubicBezTo>
                  <a:pt x="280706" y="2275232"/>
                  <a:pt x="373471" y="2297318"/>
                  <a:pt x="649558" y="2292901"/>
                </a:cubicBezTo>
                <a:cubicBezTo>
                  <a:pt x="925645" y="2288484"/>
                  <a:pt x="1605923" y="2195719"/>
                  <a:pt x="1829001" y="2067615"/>
                </a:cubicBezTo>
                <a:cubicBezTo>
                  <a:pt x="2052079" y="1939511"/>
                  <a:pt x="2014531" y="1687718"/>
                  <a:pt x="1988027" y="1524275"/>
                </a:cubicBezTo>
                <a:cubicBezTo>
                  <a:pt x="1961523" y="1360832"/>
                  <a:pt x="1864340" y="1215058"/>
                  <a:pt x="1669975" y="1086954"/>
                </a:cubicBezTo>
                <a:cubicBezTo>
                  <a:pt x="1475610" y="958850"/>
                  <a:pt x="923436" y="855040"/>
                  <a:pt x="821836" y="755649"/>
                </a:cubicBezTo>
                <a:cubicBezTo>
                  <a:pt x="720236" y="656258"/>
                  <a:pt x="963193" y="536988"/>
                  <a:pt x="1060375" y="490606"/>
                </a:cubicBezTo>
                <a:cubicBezTo>
                  <a:pt x="1157557" y="444224"/>
                  <a:pt x="1400514" y="532571"/>
                  <a:pt x="1365175" y="450849"/>
                </a:cubicBez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2980702" y="2041613"/>
            <a:ext cx="866495" cy="923947"/>
          </a:xfrm>
          <a:custGeom>
            <a:avLst/>
            <a:gdLst>
              <a:gd name="connsiteX0" fmla="*/ 1171295 w 1920458"/>
              <a:gd name="connsiteY0" fmla="*/ 215003 h 2152094"/>
              <a:gd name="connsiteX1" fmla="*/ 601451 w 1920458"/>
              <a:gd name="connsiteY1" fmla="*/ 2968 h 2152094"/>
              <a:gd name="connsiteX2" fmla="*/ 97868 w 1920458"/>
              <a:gd name="connsiteY2" fmla="*/ 387281 h 2152094"/>
              <a:gd name="connsiteX3" fmla="*/ 5103 w 1920458"/>
              <a:gd name="connsiteY3" fmla="*/ 1208916 h 2152094"/>
              <a:gd name="connsiteX4" fmla="*/ 177382 w 1920458"/>
              <a:gd name="connsiteY4" fmla="*/ 2096812 h 2152094"/>
              <a:gd name="connsiteX5" fmla="*/ 1449590 w 1920458"/>
              <a:gd name="connsiteY5" fmla="*/ 2030551 h 2152094"/>
              <a:gd name="connsiteX6" fmla="*/ 1873660 w 1920458"/>
              <a:gd name="connsiteY6" fmla="*/ 1805264 h 2152094"/>
              <a:gd name="connsiteX7" fmla="*/ 1847155 w 1920458"/>
              <a:gd name="connsiteY7" fmla="*/ 1169160 h 2152094"/>
              <a:gd name="connsiteX8" fmla="*/ 1317068 w 1920458"/>
              <a:gd name="connsiteY8" fmla="*/ 930621 h 2152094"/>
              <a:gd name="connsiteX9" fmla="*/ 614703 w 1920458"/>
              <a:gd name="connsiteY9" fmla="*/ 943873 h 2152094"/>
              <a:gd name="connsiteX10" fmla="*/ 402668 w 1920458"/>
              <a:gd name="connsiteY10" fmla="*/ 506551 h 2152094"/>
              <a:gd name="connsiteX11" fmla="*/ 1158042 w 1920458"/>
              <a:gd name="connsiteY11" fmla="*/ 321021 h 2152094"/>
              <a:gd name="connsiteX12" fmla="*/ 1171295 w 1920458"/>
              <a:gd name="connsiteY12" fmla="*/ 215003 h 215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20458" h="2152094">
                <a:moveTo>
                  <a:pt x="1171295" y="215003"/>
                </a:moveTo>
                <a:cubicBezTo>
                  <a:pt x="1078530" y="161994"/>
                  <a:pt x="780356" y="-25745"/>
                  <a:pt x="601451" y="2968"/>
                </a:cubicBezTo>
                <a:cubicBezTo>
                  <a:pt x="422546" y="31681"/>
                  <a:pt x="197259" y="186290"/>
                  <a:pt x="97868" y="387281"/>
                </a:cubicBezTo>
                <a:cubicBezTo>
                  <a:pt x="-1523" y="588272"/>
                  <a:pt x="-8149" y="923994"/>
                  <a:pt x="5103" y="1208916"/>
                </a:cubicBezTo>
                <a:cubicBezTo>
                  <a:pt x="18355" y="1493838"/>
                  <a:pt x="-63366" y="1959873"/>
                  <a:pt x="177382" y="2096812"/>
                </a:cubicBezTo>
                <a:cubicBezTo>
                  <a:pt x="418130" y="2233751"/>
                  <a:pt x="1166877" y="2079142"/>
                  <a:pt x="1449590" y="2030551"/>
                </a:cubicBezTo>
                <a:cubicBezTo>
                  <a:pt x="1732303" y="1981960"/>
                  <a:pt x="1807399" y="1948829"/>
                  <a:pt x="1873660" y="1805264"/>
                </a:cubicBezTo>
                <a:cubicBezTo>
                  <a:pt x="1939921" y="1661699"/>
                  <a:pt x="1939920" y="1314934"/>
                  <a:pt x="1847155" y="1169160"/>
                </a:cubicBezTo>
                <a:cubicBezTo>
                  <a:pt x="1754390" y="1023386"/>
                  <a:pt x="1522476" y="968169"/>
                  <a:pt x="1317068" y="930621"/>
                </a:cubicBezTo>
                <a:cubicBezTo>
                  <a:pt x="1111660" y="893073"/>
                  <a:pt x="767103" y="1014551"/>
                  <a:pt x="614703" y="943873"/>
                </a:cubicBezTo>
                <a:cubicBezTo>
                  <a:pt x="462303" y="873195"/>
                  <a:pt x="312111" y="610360"/>
                  <a:pt x="402668" y="506551"/>
                </a:cubicBezTo>
                <a:cubicBezTo>
                  <a:pt x="493224" y="402742"/>
                  <a:pt x="1025520" y="369612"/>
                  <a:pt x="1158042" y="321021"/>
                </a:cubicBezTo>
                <a:cubicBezTo>
                  <a:pt x="1290564" y="272430"/>
                  <a:pt x="1264060" y="268012"/>
                  <a:pt x="1171295" y="215003"/>
                </a:cubicBezTo>
                <a:close/>
              </a:path>
            </a:pathLst>
          </a:custGeom>
          <a:gradFill>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2715475" y="925735"/>
            <a:ext cx="13252" cy="35780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2872395" y="3006325"/>
            <a:ext cx="5753549" cy="13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2872395" y="1675474"/>
            <a:ext cx="5753549" cy="13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2872395" y="3960481"/>
            <a:ext cx="5753549" cy="13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52203" y="3101106"/>
            <a:ext cx="622286" cy="369332"/>
          </a:xfrm>
          <a:prstGeom prst="rect">
            <a:avLst/>
          </a:prstGeom>
          <a:noFill/>
        </p:spPr>
        <p:txBody>
          <a:bodyPr wrap="none" rtlCol="0">
            <a:spAutoFit/>
          </a:bodyPr>
          <a:lstStyle/>
          <a:p>
            <a:r>
              <a:rPr lang="en-US" dirty="0" smtClean="0"/>
              <a:t>P + L</a:t>
            </a:r>
            <a:endParaRPr lang="en-US" dirty="0"/>
          </a:p>
        </p:txBody>
      </p:sp>
      <p:sp>
        <p:nvSpPr>
          <p:cNvPr id="11" name="TextBox 10"/>
          <p:cNvSpPr txBox="1"/>
          <p:nvPr/>
        </p:nvSpPr>
        <p:spPr>
          <a:xfrm>
            <a:off x="5251712" y="1699425"/>
            <a:ext cx="737702" cy="369332"/>
          </a:xfrm>
          <a:prstGeom prst="rect">
            <a:avLst/>
          </a:prstGeom>
          <a:noFill/>
        </p:spPr>
        <p:txBody>
          <a:bodyPr wrap="none" rtlCol="0">
            <a:spAutoFit/>
          </a:bodyPr>
          <a:lstStyle/>
          <a:p>
            <a:r>
              <a:rPr lang="en-US" dirty="0" smtClean="0"/>
              <a:t>P* + L</a:t>
            </a:r>
            <a:endParaRPr lang="en-US" dirty="0"/>
          </a:p>
        </p:txBody>
      </p:sp>
      <p:sp>
        <p:nvSpPr>
          <p:cNvPr id="12" name="TextBox 11"/>
          <p:cNvSpPr txBox="1"/>
          <p:nvPr/>
        </p:nvSpPr>
        <p:spPr>
          <a:xfrm>
            <a:off x="7100390" y="4008139"/>
            <a:ext cx="516488" cy="369332"/>
          </a:xfrm>
          <a:prstGeom prst="rect">
            <a:avLst/>
          </a:prstGeom>
          <a:noFill/>
        </p:spPr>
        <p:txBody>
          <a:bodyPr wrap="none" rtlCol="0">
            <a:spAutoFit/>
          </a:bodyPr>
          <a:lstStyle/>
          <a:p>
            <a:r>
              <a:rPr lang="en-US" dirty="0" smtClean="0"/>
              <a:t>P*L</a:t>
            </a:r>
            <a:endParaRPr lang="en-US" dirty="0"/>
          </a:p>
        </p:txBody>
      </p:sp>
      <p:sp>
        <p:nvSpPr>
          <p:cNvPr id="15" name="TextBox 14"/>
          <p:cNvSpPr txBox="1"/>
          <p:nvPr/>
        </p:nvSpPr>
        <p:spPr>
          <a:xfrm rot="16200000">
            <a:off x="1712089" y="2348870"/>
            <a:ext cx="1291123" cy="369332"/>
          </a:xfrm>
          <a:prstGeom prst="rect">
            <a:avLst/>
          </a:prstGeom>
          <a:noFill/>
        </p:spPr>
        <p:txBody>
          <a:bodyPr wrap="none" rtlCol="0">
            <a:spAutoFit/>
          </a:bodyPr>
          <a:lstStyle/>
          <a:p>
            <a:r>
              <a:rPr lang="en-US" smtClean="0"/>
              <a:t>Free Energy</a:t>
            </a:r>
            <a:endParaRPr lang="en-US"/>
          </a:p>
        </p:txBody>
      </p:sp>
      <p:cxnSp>
        <p:nvCxnSpPr>
          <p:cNvPr id="16" name="Straight Arrow Connector 15"/>
          <p:cNvCxnSpPr/>
          <p:nvPr/>
        </p:nvCxnSpPr>
        <p:spPr>
          <a:xfrm flipV="1">
            <a:off x="4931386" y="1699425"/>
            <a:ext cx="0" cy="13257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332783" y="1688726"/>
            <a:ext cx="7100" cy="2271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212500" y="3006325"/>
            <a:ext cx="0" cy="9541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30170" y="2585592"/>
            <a:ext cx="538930" cy="369332"/>
          </a:xfrm>
          <a:prstGeom prst="rect">
            <a:avLst/>
          </a:prstGeom>
          <a:noFill/>
        </p:spPr>
        <p:txBody>
          <a:bodyPr wrap="none" rtlCol="0">
            <a:spAutoFit/>
          </a:bodyPr>
          <a:lstStyle/>
          <a:p>
            <a:r>
              <a:rPr lang="en-US" dirty="0" smtClean="0"/>
              <a:t>ΔG</a:t>
            </a:r>
            <a:r>
              <a:rPr lang="en-US" baseline="-25000" dirty="0"/>
              <a:t>2</a:t>
            </a:r>
          </a:p>
        </p:txBody>
      </p:sp>
      <p:sp>
        <p:nvSpPr>
          <p:cNvPr id="20" name="TextBox 19"/>
          <p:cNvSpPr txBox="1"/>
          <p:nvPr/>
        </p:nvSpPr>
        <p:spPr>
          <a:xfrm>
            <a:off x="4966930" y="2194369"/>
            <a:ext cx="538930" cy="369332"/>
          </a:xfrm>
          <a:prstGeom prst="rect">
            <a:avLst/>
          </a:prstGeom>
          <a:noFill/>
        </p:spPr>
        <p:txBody>
          <a:bodyPr wrap="none" rtlCol="0">
            <a:spAutoFit/>
          </a:bodyPr>
          <a:lstStyle/>
          <a:p>
            <a:r>
              <a:rPr lang="en-US" dirty="0" smtClean="0"/>
              <a:t>ΔG</a:t>
            </a:r>
            <a:r>
              <a:rPr lang="en-US" baseline="-25000" dirty="0" smtClean="0"/>
              <a:t>1</a:t>
            </a:r>
            <a:endParaRPr lang="en-US" baseline="-25000" dirty="0"/>
          </a:p>
        </p:txBody>
      </p:sp>
      <p:sp>
        <p:nvSpPr>
          <p:cNvPr id="21" name="TextBox 20"/>
          <p:cNvSpPr txBox="1"/>
          <p:nvPr/>
        </p:nvSpPr>
        <p:spPr>
          <a:xfrm>
            <a:off x="8318610" y="3260380"/>
            <a:ext cx="1736373" cy="369332"/>
          </a:xfrm>
          <a:prstGeom prst="rect">
            <a:avLst/>
          </a:prstGeom>
          <a:noFill/>
        </p:spPr>
        <p:txBody>
          <a:bodyPr wrap="none" rtlCol="0">
            <a:spAutoFit/>
          </a:bodyPr>
          <a:lstStyle/>
          <a:p>
            <a:r>
              <a:rPr lang="en-US" dirty="0" err="1" smtClean="0"/>
              <a:t>ΔG</a:t>
            </a:r>
            <a:r>
              <a:rPr lang="en-US" baseline="-25000" dirty="0" err="1" smtClean="0"/>
              <a:t>bind</a:t>
            </a:r>
            <a:r>
              <a:rPr lang="en-US" dirty="0" smtClean="0"/>
              <a:t> = ΔG</a:t>
            </a:r>
            <a:r>
              <a:rPr lang="en-US" baseline="-25000" dirty="0" smtClean="0"/>
              <a:t>1</a:t>
            </a:r>
            <a:r>
              <a:rPr lang="en-US" dirty="0" smtClean="0"/>
              <a:t>-ΔG</a:t>
            </a:r>
            <a:r>
              <a:rPr lang="en-US" baseline="-25000" dirty="0" smtClean="0"/>
              <a:t>2</a:t>
            </a:r>
          </a:p>
        </p:txBody>
      </p:sp>
      <p:sp>
        <p:nvSpPr>
          <p:cNvPr id="22" name="Freeform 21"/>
          <p:cNvSpPr/>
          <p:nvPr/>
        </p:nvSpPr>
        <p:spPr>
          <a:xfrm rot="12113897">
            <a:off x="4062237" y="2317952"/>
            <a:ext cx="693141" cy="157278"/>
          </a:xfrm>
          <a:custGeom>
            <a:avLst/>
            <a:gdLst>
              <a:gd name="connsiteX0" fmla="*/ 866972 w 1175512"/>
              <a:gd name="connsiteY0" fmla="*/ 906 h 617099"/>
              <a:gd name="connsiteX1" fmla="*/ 98346 w 1175512"/>
              <a:gd name="connsiteY1" fmla="*/ 159932 h 617099"/>
              <a:gd name="connsiteX2" fmla="*/ 18833 w 1175512"/>
              <a:gd name="connsiteY2" fmla="*/ 292453 h 617099"/>
              <a:gd name="connsiteX3" fmla="*/ 177859 w 1175512"/>
              <a:gd name="connsiteY3" fmla="*/ 570749 h 617099"/>
              <a:gd name="connsiteX4" fmla="*/ 774206 w 1175512"/>
              <a:gd name="connsiteY4" fmla="*/ 530992 h 617099"/>
              <a:gd name="connsiteX5" fmla="*/ 1145267 w 1175512"/>
              <a:gd name="connsiteY5" fmla="*/ 597253 h 617099"/>
              <a:gd name="connsiteX6" fmla="*/ 1118763 w 1175512"/>
              <a:gd name="connsiteY6" fmla="*/ 120175 h 617099"/>
              <a:gd name="connsiteX7" fmla="*/ 866972 w 1175512"/>
              <a:gd name="connsiteY7" fmla="*/ 906 h 6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5512" h="617099">
                <a:moveTo>
                  <a:pt x="866972" y="906"/>
                </a:moveTo>
                <a:cubicBezTo>
                  <a:pt x="696902" y="7532"/>
                  <a:pt x="239702" y="111341"/>
                  <a:pt x="98346" y="159932"/>
                </a:cubicBezTo>
                <a:cubicBezTo>
                  <a:pt x="-43010" y="208523"/>
                  <a:pt x="5581" y="223984"/>
                  <a:pt x="18833" y="292453"/>
                </a:cubicBezTo>
                <a:cubicBezTo>
                  <a:pt x="32085" y="360922"/>
                  <a:pt x="51964" y="530993"/>
                  <a:pt x="177859" y="570749"/>
                </a:cubicBezTo>
                <a:cubicBezTo>
                  <a:pt x="303754" y="610505"/>
                  <a:pt x="612971" y="526575"/>
                  <a:pt x="774206" y="530992"/>
                </a:cubicBezTo>
                <a:cubicBezTo>
                  <a:pt x="935441" y="535409"/>
                  <a:pt x="1087841" y="665722"/>
                  <a:pt x="1145267" y="597253"/>
                </a:cubicBezTo>
                <a:cubicBezTo>
                  <a:pt x="1202693" y="528784"/>
                  <a:pt x="1169563" y="217357"/>
                  <a:pt x="1118763" y="120175"/>
                </a:cubicBezTo>
                <a:cubicBezTo>
                  <a:pt x="1067963" y="22993"/>
                  <a:pt x="1037042" y="-5720"/>
                  <a:pt x="866972" y="906"/>
                </a:cubicBezTo>
                <a:close/>
              </a:path>
            </a:pathLst>
          </a:custGeom>
          <a:gradFill flip="none" rotWithShape="1">
            <a:gsLst>
              <a:gs pos="0">
                <a:srgbClr val="00B0F0"/>
              </a:gs>
              <a:gs pos="23000">
                <a:schemeClr val="accent5"/>
              </a:gs>
              <a:gs pos="69000">
                <a:schemeClr val="accent1"/>
              </a:gs>
              <a:gs pos="97000">
                <a:schemeClr val="accent1">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rot="12113897">
            <a:off x="6372415" y="988636"/>
            <a:ext cx="693141" cy="157278"/>
          </a:xfrm>
          <a:custGeom>
            <a:avLst/>
            <a:gdLst>
              <a:gd name="connsiteX0" fmla="*/ 866972 w 1175512"/>
              <a:gd name="connsiteY0" fmla="*/ 906 h 617099"/>
              <a:gd name="connsiteX1" fmla="*/ 98346 w 1175512"/>
              <a:gd name="connsiteY1" fmla="*/ 159932 h 617099"/>
              <a:gd name="connsiteX2" fmla="*/ 18833 w 1175512"/>
              <a:gd name="connsiteY2" fmla="*/ 292453 h 617099"/>
              <a:gd name="connsiteX3" fmla="*/ 177859 w 1175512"/>
              <a:gd name="connsiteY3" fmla="*/ 570749 h 617099"/>
              <a:gd name="connsiteX4" fmla="*/ 774206 w 1175512"/>
              <a:gd name="connsiteY4" fmla="*/ 530992 h 617099"/>
              <a:gd name="connsiteX5" fmla="*/ 1145267 w 1175512"/>
              <a:gd name="connsiteY5" fmla="*/ 597253 h 617099"/>
              <a:gd name="connsiteX6" fmla="*/ 1118763 w 1175512"/>
              <a:gd name="connsiteY6" fmla="*/ 120175 h 617099"/>
              <a:gd name="connsiteX7" fmla="*/ 866972 w 1175512"/>
              <a:gd name="connsiteY7" fmla="*/ 906 h 6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5512" h="617099">
                <a:moveTo>
                  <a:pt x="866972" y="906"/>
                </a:moveTo>
                <a:cubicBezTo>
                  <a:pt x="696902" y="7532"/>
                  <a:pt x="239702" y="111341"/>
                  <a:pt x="98346" y="159932"/>
                </a:cubicBezTo>
                <a:cubicBezTo>
                  <a:pt x="-43010" y="208523"/>
                  <a:pt x="5581" y="223984"/>
                  <a:pt x="18833" y="292453"/>
                </a:cubicBezTo>
                <a:cubicBezTo>
                  <a:pt x="32085" y="360922"/>
                  <a:pt x="51964" y="530993"/>
                  <a:pt x="177859" y="570749"/>
                </a:cubicBezTo>
                <a:cubicBezTo>
                  <a:pt x="303754" y="610505"/>
                  <a:pt x="612971" y="526575"/>
                  <a:pt x="774206" y="530992"/>
                </a:cubicBezTo>
                <a:cubicBezTo>
                  <a:pt x="935441" y="535409"/>
                  <a:pt x="1087841" y="665722"/>
                  <a:pt x="1145267" y="597253"/>
                </a:cubicBezTo>
                <a:cubicBezTo>
                  <a:pt x="1202693" y="528784"/>
                  <a:pt x="1169563" y="217357"/>
                  <a:pt x="1118763" y="120175"/>
                </a:cubicBezTo>
                <a:cubicBezTo>
                  <a:pt x="1067963" y="22993"/>
                  <a:pt x="1037042" y="-5720"/>
                  <a:pt x="866972" y="906"/>
                </a:cubicBezTo>
                <a:close/>
              </a:path>
            </a:pathLst>
          </a:custGeom>
          <a:gradFill flip="none" rotWithShape="1">
            <a:gsLst>
              <a:gs pos="0">
                <a:srgbClr val="00B0F0"/>
              </a:gs>
              <a:gs pos="23000">
                <a:schemeClr val="accent5"/>
              </a:gs>
              <a:gs pos="69000">
                <a:schemeClr val="accent1"/>
              </a:gs>
              <a:gs pos="97000">
                <a:schemeClr val="accent1">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6893700" y="2965560"/>
            <a:ext cx="905357" cy="923947"/>
          </a:xfrm>
          <a:custGeom>
            <a:avLst/>
            <a:gdLst>
              <a:gd name="connsiteX0" fmla="*/ 1365175 w 2008275"/>
              <a:gd name="connsiteY0" fmla="*/ 450849 h 2293393"/>
              <a:gd name="connsiteX1" fmla="*/ 848341 w 2008275"/>
              <a:gd name="connsiteY1" fmla="*/ 275 h 2293393"/>
              <a:gd name="connsiteX2" fmla="*/ 198984 w 2008275"/>
              <a:gd name="connsiteY2" fmla="*/ 397841 h 2293393"/>
              <a:gd name="connsiteX3" fmla="*/ 201 w 2008275"/>
              <a:gd name="connsiteY3" fmla="*/ 1206223 h 2293393"/>
              <a:gd name="connsiteX4" fmla="*/ 172480 w 2008275"/>
              <a:gd name="connsiteY4" fmla="*/ 2094119 h 2293393"/>
              <a:gd name="connsiteX5" fmla="*/ 649558 w 2008275"/>
              <a:gd name="connsiteY5" fmla="*/ 2292901 h 2293393"/>
              <a:gd name="connsiteX6" fmla="*/ 1829001 w 2008275"/>
              <a:gd name="connsiteY6" fmla="*/ 2067615 h 2293393"/>
              <a:gd name="connsiteX7" fmla="*/ 1988027 w 2008275"/>
              <a:gd name="connsiteY7" fmla="*/ 1524275 h 2293393"/>
              <a:gd name="connsiteX8" fmla="*/ 1669975 w 2008275"/>
              <a:gd name="connsiteY8" fmla="*/ 1086954 h 2293393"/>
              <a:gd name="connsiteX9" fmla="*/ 821836 w 2008275"/>
              <a:gd name="connsiteY9" fmla="*/ 755649 h 2293393"/>
              <a:gd name="connsiteX10" fmla="*/ 1060375 w 2008275"/>
              <a:gd name="connsiteY10" fmla="*/ 490606 h 2293393"/>
              <a:gd name="connsiteX11" fmla="*/ 1365175 w 2008275"/>
              <a:gd name="connsiteY11" fmla="*/ 450849 h 2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8275" h="2293393">
                <a:moveTo>
                  <a:pt x="1365175" y="450849"/>
                </a:moveTo>
                <a:cubicBezTo>
                  <a:pt x="1329836" y="369127"/>
                  <a:pt x="1042706" y="9110"/>
                  <a:pt x="848341" y="275"/>
                </a:cubicBezTo>
                <a:cubicBezTo>
                  <a:pt x="653976" y="-8560"/>
                  <a:pt x="340341" y="196850"/>
                  <a:pt x="198984" y="397841"/>
                </a:cubicBezTo>
                <a:cubicBezTo>
                  <a:pt x="57627" y="598832"/>
                  <a:pt x="4618" y="923510"/>
                  <a:pt x="201" y="1206223"/>
                </a:cubicBezTo>
                <a:cubicBezTo>
                  <a:pt x="-4216" y="1488936"/>
                  <a:pt x="64254" y="1913006"/>
                  <a:pt x="172480" y="2094119"/>
                </a:cubicBezTo>
                <a:cubicBezTo>
                  <a:pt x="280706" y="2275232"/>
                  <a:pt x="373471" y="2297318"/>
                  <a:pt x="649558" y="2292901"/>
                </a:cubicBezTo>
                <a:cubicBezTo>
                  <a:pt x="925645" y="2288484"/>
                  <a:pt x="1605923" y="2195719"/>
                  <a:pt x="1829001" y="2067615"/>
                </a:cubicBezTo>
                <a:cubicBezTo>
                  <a:pt x="2052079" y="1939511"/>
                  <a:pt x="2014531" y="1687718"/>
                  <a:pt x="1988027" y="1524275"/>
                </a:cubicBezTo>
                <a:cubicBezTo>
                  <a:pt x="1961523" y="1360832"/>
                  <a:pt x="1864340" y="1215058"/>
                  <a:pt x="1669975" y="1086954"/>
                </a:cubicBezTo>
                <a:cubicBezTo>
                  <a:pt x="1475610" y="958850"/>
                  <a:pt x="923436" y="855040"/>
                  <a:pt x="821836" y="755649"/>
                </a:cubicBezTo>
                <a:cubicBezTo>
                  <a:pt x="720236" y="656258"/>
                  <a:pt x="963193" y="536988"/>
                  <a:pt x="1060375" y="490606"/>
                </a:cubicBezTo>
                <a:cubicBezTo>
                  <a:pt x="1157557" y="444224"/>
                  <a:pt x="1400514" y="532571"/>
                  <a:pt x="1365175" y="450849"/>
                </a:cubicBez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rot="12113897">
            <a:off x="7209250" y="3216218"/>
            <a:ext cx="693141" cy="157278"/>
          </a:xfrm>
          <a:custGeom>
            <a:avLst/>
            <a:gdLst>
              <a:gd name="connsiteX0" fmla="*/ 866972 w 1175512"/>
              <a:gd name="connsiteY0" fmla="*/ 906 h 617099"/>
              <a:gd name="connsiteX1" fmla="*/ 98346 w 1175512"/>
              <a:gd name="connsiteY1" fmla="*/ 159932 h 617099"/>
              <a:gd name="connsiteX2" fmla="*/ 18833 w 1175512"/>
              <a:gd name="connsiteY2" fmla="*/ 292453 h 617099"/>
              <a:gd name="connsiteX3" fmla="*/ 177859 w 1175512"/>
              <a:gd name="connsiteY3" fmla="*/ 570749 h 617099"/>
              <a:gd name="connsiteX4" fmla="*/ 774206 w 1175512"/>
              <a:gd name="connsiteY4" fmla="*/ 530992 h 617099"/>
              <a:gd name="connsiteX5" fmla="*/ 1145267 w 1175512"/>
              <a:gd name="connsiteY5" fmla="*/ 597253 h 617099"/>
              <a:gd name="connsiteX6" fmla="*/ 1118763 w 1175512"/>
              <a:gd name="connsiteY6" fmla="*/ 120175 h 617099"/>
              <a:gd name="connsiteX7" fmla="*/ 866972 w 1175512"/>
              <a:gd name="connsiteY7" fmla="*/ 906 h 6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5512" h="617099">
                <a:moveTo>
                  <a:pt x="866972" y="906"/>
                </a:moveTo>
                <a:cubicBezTo>
                  <a:pt x="696902" y="7532"/>
                  <a:pt x="239702" y="111341"/>
                  <a:pt x="98346" y="159932"/>
                </a:cubicBezTo>
                <a:cubicBezTo>
                  <a:pt x="-43010" y="208523"/>
                  <a:pt x="5581" y="223984"/>
                  <a:pt x="18833" y="292453"/>
                </a:cubicBezTo>
                <a:cubicBezTo>
                  <a:pt x="32085" y="360922"/>
                  <a:pt x="51964" y="530993"/>
                  <a:pt x="177859" y="570749"/>
                </a:cubicBezTo>
                <a:cubicBezTo>
                  <a:pt x="303754" y="610505"/>
                  <a:pt x="612971" y="526575"/>
                  <a:pt x="774206" y="530992"/>
                </a:cubicBezTo>
                <a:cubicBezTo>
                  <a:pt x="935441" y="535409"/>
                  <a:pt x="1087841" y="665722"/>
                  <a:pt x="1145267" y="597253"/>
                </a:cubicBezTo>
                <a:cubicBezTo>
                  <a:pt x="1202693" y="528784"/>
                  <a:pt x="1169563" y="217357"/>
                  <a:pt x="1118763" y="120175"/>
                </a:cubicBezTo>
                <a:cubicBezTo>
                  <a:pt x="1067963" y="22993"/>
                  <a:pt x="1037042" y="-5720"/>
                  <a:pt x="866972" y="906"/>
                </a:cubicBezTo>
                <a:close/>
              </a:path>
            </a:pathLst>
          </a:custGeom>
          <a:gradFill flip="none" rotWithShape="1">
            <a:gsLst>
              <a:gs pos="0">
                <a:srgbClr val="00B0F0"/>
              </a:gs>
              <a:gs pos="23000">
                <a:schemeClr val="accent5"/>
              </a:gs>
              <a:gs pos="69000">
                <a:schemeClr val="accent1"/>
              </a:gs>
              <a:gs pos="97000">
                <a:schemeClr val="accent1">
                  <a:lumMod val="60000"/>
                  <a:lumOff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9" name="Footer Placeholder 8"/>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2069044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5957" y="661738"/>
            <a:ext cx="10130573" cy="830997"/>
          </a:xfrm>
          <a:prstGeom prst="rect">
            <a:avLst/>
          </a:prstGeom>
          <a:noFill/>
        </p:spPr>
        <p:txBody>
          <a:bodyPr wrap="square" rtlCol="0">
            <a:spAutoFit/>
          </a:bodyPr>
          <a:lstStyle/>
          <a:p>
            <a:pPr marL="285750" indent="-285750">
              <a:buFont typeface="Arial" charset="0"/>
              <a:buChar char="•"/>
            </a:pPr>
            <a:r>
              <a:rPr lang="en-US" sz="2400" dirty="0" smtClean="0"/>
              <a:t>Binding of a ligand usually reduces conformational flexibility of the protein which results in an entropic burden</a:t>
            </a:r>
            <a:endParaRPr lang="en-US" sz="2400" dirty="0"/>
          </a:p>
        </p:txBody>
      </p:sp>
      <p:sp>
        <p:nvSpPr>
          <p:cNvPr id="3" name="TextBox 2"/>
          <p:cNvSpPr txBox="1"/>
          <p:nvPr/>
        </p:nvSpPr>
        <p:spPr>
          <a:xfrm>
            <a:off x="745957" y="1962442"/>
            <a:ext cx="9995615" cy="1200329"/>
          </a:xfrm>
          <a:prstGeom prst="rect">
            <a:avLst/>
          </a:prstGeom>
          <a:noFill/>
        </p:spPr>
        <p:txBody>
          <a:bodyPr wrap="square" rtlCol="0">
            <a:spAutoFit/>
          </a:bodyPr>
          <a:lstStyle/>
          <a:p>
            <a:pPr marL="285750" indent="-285750">
              <a:buFont typeface="Arial" charset="0"/>
              <a:buChar char="•"/>
            </a:pPr>
            <a:r>
              <a:rPr lang="en-US" sz="2400" dirty="0" smtClean="0"/>
              <a:t>If the ligand binds to a protein conformation which is not the global minimum of the free energy landscape, the binding free energy must compensate for the energy difference</a:t>
            </a:r>
            <a:endParaRPr lang="en-US" sz="2400" dirty="0"/>
          </a:p>
        </p:txBody>
      </p:sp>
      <p:sp>
        <p:nvSpPr>
          <p:cNvPr id="5" name="TextBox 4"/>
          <p:cNvSpPr txBox="1"/>
          <p:nvPr/>
        </p:nvSpPr>
        <p:spPr>
          <a:xfrm>
            <a:off x="745957" y="3624961"/>
            <a:ext cx="9995615" cy="830997"/>
          </a:xfrm>
          <a:prstGeom prst="rect">
            <a:avLst/>
          </a:prstGeom>
          <a:noFill/>
        </p:spPr>
        <p:txBody>
          <a:bodyPr wrap="square" rtlCol="0">
            <a:spAutoFit/>
          </a:bodyPr>
          <a:lstStyle/>
          <a:p>
            <a:pPr marL="285750" indent="-285750">
              <a:buFont typeface="Arial" charset="0"/>
              <a:buChar char="•"/>
            </a:pPr>
            <a:r>
              <a:rPr lang="en-US" sz="2400" dirty="0" smtClean="0"/>
              <a:t>The phenomenon that ligands can bind to specific protein conformations is called conformational selection.</a:t>
            </a:r>
            <a:endParaRPr lang="en-US" sz="2400" dirty="0"/>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20404856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8713" y="222235"/>
            <a:ext cx="6697283" cy="461665"/>
          </a:xfrm>
          <a:prstGeom prst="rect">
            <a:avLst/>
          </a:prstGeom>
          <a:noFill/>
        </p:spPr>
        <p:txBody>
          <a:bodyPr wrap="none" rtlCol="0">
            <a:spAutoFit/>
          </a:bodyPr>
          <a:lstStyle/>
          <a:p>
            <a:r>
              <a:rPr lang="en-US" sz="2400" dirty="0" smtClean="0"/>
              <a:t>Why is binding to specific conformations important?</a:t>
            </a:r>
            <a:endParaRPr lang="en-US" sz="2400" dirty="0"/>
          </a:p>
        </p:txBody>
      </p:sp>
      <p:sp>
        <p:nvSpPr>
          <p:cNvPr id="6" name="Freeform 5"/>
          <p:cNvSpPr/>
          <p:nvPr/>
        </p:nvSpPr>
        <p:spPr>
          <a:xfrm>
            <a:off x="2146778" y="1772863"/>
            <a:ext cx="6424551" cy="2969072"/>
          </a:xfrm>
          <a:custGeom>
            <a:avLst/>
            <a:gdLst>
              <a:gd name="connsiteX0" fmla="*/ 0 w 4211281"/>
              <a:gd name="connsiteY0" fmla="*/ 699325 h 1958351"/>
              <a:gd name="connsiteX1" fmla="*/ 225631 w 4211281"/>
              <a:gd name="connsiteY1" fmla="*/ 414317 h 1958351"/>
              <a:gd name="connsiteX2" fmla="*/ 581891 w 4211281"/>
              <a:gd name="connsiteY2" fmla="*/ 426193 h 1958351"/>
              <a:gd name="connsiteX3" fmla="*/ 914400 w 4211281"/>
              <a:gd name="connsiteY3" fmla="*/ 663699 h 1958351"/>
              <a:gd name="connsiteX4" fmla="*/ 1235034 w 4211281"/>
              <a:gd name="connsiteY4" fmla="*/ 1221839 h 1958351"/>
              <a:gd name="connsiteX5" fmla="*/ 1543792 w 4211281"/>
              <a:gd name="connsiteY5" fmla="*/ 1198089 h 1958351"/>
              <a:gd name="connsiteX6" fmla="*/ 1769423 w 4211281"/>
              <a:gd name="connsiteY6" fmla="*/ 972458 h 1958351"/>
              <a:gd name="connsiteX7" fmla="*/ 1959428 w 4211281"/>
              <a:gd name="connsiteY7" fmla="*/ 782452 h 1958351"/>
              <a:gd name="connsiteX8" fmla="*/ 2291937 w 4211281"/>
              <a:gd name="connsiteY8" fmla="*/ 889330 h 1958351"/>
              <a:gd name="connsiteX9" fmla="*/ 2778826 w 4211281"/>
              <a:gd name="connsiteY9" fmla="*/ 1423720 h 1958351"/>
              <a:gd name="connsiteX10" fmla="*/ 3111335 w 4211281"/>
              <a:gd name="connsiteY10" fmla="*/ 1958110 h 1958351"/>
              <a:gd name="connsiteX11" fmla="*/ 3705101 w 4211281"/>
              <a:gd name="connsiteY11" fmla="*/ 1483097 h 1958351"/>
              <a:gd name="connsiteX12" fmla="*/ 3788228 w 4211281"/>
              <a:gd name="connsiteY12" fmla="*/ 829954 h 1958351"/>
              <a:gd name="connsiteX13" fmla="*/ 4025735 w 4211281"/>
              <a:gd name="connsiteY13" fmla="*/ 153060 h 1958351"/>
              <a:gd name="connsiteX14" fmla="*/ 4203865 w 4211281"/>
              <a:gd name="connsiteY14" fmla="*/ 10556 h 1958351"/>
              <a:gd name="connsiteX15" fmla="*/ 4180114 w 4211281"/>
              <a:gd name="connsiteY15" fmla="*/ 10556 h 195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1281" h="1958351">
                <a:moveTo>
                  <a:pt x="0" y="699325"/>
                </a:moveTo>
                <a:cubicBezTo>
                  <a:pt x="64324" y="579582"/>
                  <a:pt x="128649" y="459839"/>
                  <a:pt x="225631" y="414317"/>
                </a:cubicBezTo>
                <a:cubicBezTo>
                  <a:pt x="322613" y="368795"/>
                  <a:pt x="467096" y="384629"/>
                  <a:pt x="581891" y="426193"/>
                </a:cubicBezTo>
                <a:cubicBezTo>
                  <a:pt x="696686" y="467757"/>
                  <a:pt x="805543" y="531091"/>
                  <a:pt x="914400" y="663699"/>
                </a:cubicBezTo>
                <a:cubicBezTo>
                  <a:pt x="1023257" y="796307"/>
                  <a:pt x="1130135" y="1132774"/>
                  <a:pt x="1235034" y="1221839"/>
                </a:cubicBezTo>
                <a:cubicBezTo>
                  <a:pt x="1339933" y="1310904"/>
                  <a:pt x="1454727" y="1239652"/>
                  <a:pt x="1543792" y="1198089"/>
                </a:cubicBezTo>
                <a:cubicBezTo>
                  <a:pt x="1632857" y="1156526"/>
                  <a:pt x="1769423" y="972458"/>
                  <a:pt x="1769423" y="972458"/>
                </a:cubicBezTo>
                <a:cubicBezTo>
                  <a:pt x="1838696" y="903185"/>
                  <a:pt x="1872342" y="796307"/>
                  <a:pt x="1959428" y="782452"/>
                </a:cubicBezTo>
                <a:cubicBezTo>
                  <a:pt x="2046514" y="768597"/>
                  <a:pt x="2155371" y="782452"/>
                  <a:pt x="2291937" y="889330"/>
                </a:cubicBezTo>
                <a:cubicBezTo>
                  <a:pt x="2428503" y="996208"/>
                  <a:pt x="2642260" y="1245590"/>
                  <a:pt x="2778826" y="1423720"/>
                </a:cubicBezTo>
                <a:cubicBezTo>
                  <a:pt x="2915392" y="1601850"/>
                  <a:pt x="2956956" y="1948214"/>
                  <a:pt x="3111335" y="1958110"/>
                </a:cubicBezTo>
                <a:cubicBezTo>
                  <a:pt x="3265714" y="1968006"/>
                  <a:pt x="3592286" y="1671123"/>
                  <a:pt x="3705101" y="1483097"/>
                </a:cubicBezTo>
                <a:cubicBezTo>
                  <a:pt x="3817916" y="1295071"/>
                  <a:pt x="3734789" y="1051627"/>
                  <a:pt x="3788228" y="829954"/>
                </a:cubicBezTo>
                <a:cubicBezTo>
                  <a:pt x="3841667" y="608281"/>
                  <a:pt x="3956462" y="289626"/>
                  <a:pt x="4025735" y="153060"/>
                </a:cubicBezTo>
                <a:cubicBezTo>
                  <a:pt x="4095008" y="16494"/>
                  <a:pt x="4178135" y="34307"/>
                  <a:pt x="4203865" y="10556"/>
                </a:cubicBezTo>
                <a:cubicBezTo>
                  <a:pt x="4229595" y="-13195"/>
                  <a:pt x="4180114" y="10556"/>
                  <a:pt x="4180114" y="10556"/>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2146778" y="1487854"/>
            <a:ext cx="0" cy="42960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146778" y="5737347"/>
            <a:ext cx="7113320" cy="46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Freeform 8"/>
          <p:cNvSpPr/>
          <p:nvPr/>
        </p:nvSpPr>
        <p:spPr>
          <a:xfrm>
            <a:off x="2182403" y="1772863"/>
            <a:ext cx="6550511" cy="3073399"/>
          </a:xfrm>
          <a:custGeom>
            <a:avLst/>
            <a:gdLst>
              <a:gd name="connsiteX0" fmla="*/ 0 w 4215740"/>
              <a:gd name="connsiteY0" fmla="*/ 771897 h 2230253"/>
              <a:gd name="connsiteX1" fmla="*/ 296883 w 4215740"/>
              <a:gd name="connsiteY1" fmla="*/ 510639 h 2230253"/>
              <a:gd name="connsiteX2" fmla="*/ 522514 w 4215740"/>
              <a:gd name="connsiteY2" fmla="*/ 522515 h 2230253"/>
              <a:gd name="connsiteX3" fmla="*/ 795647 w 4215740"/>
              <a:gd name="connsiteY3" fmla="*/ 736271 h 2230253"/>
              <a:gd name="connsiteX4" fmla="*/ 1021278 w 4215740"/>
              <a:gd name="connsiteY4" fmla="*/ 1674421 h 2230253"/>
              <a:gd name="connsiteX5" fmla="*/ 1389413 w 4215740"/>
              <a:gd name="connsiteY5" fmla="*/ 2208811 h 2230253"/>
              <a:gd name="connsiteX6" fmla="*/ 1793174 w 4215740"/>
              <a:gd name="connsiteY6" fmla="*/ 2101933 h 2230253"/>
              <a:gd name="connsiteX7" fmla="*/ 1959428 w 4215740"/>
              <a:gd name="connsiteY7" fmla="*/ 1888177 h 2230253"/>
              <a:gd name="connsiteX8" fmla="*/ 2303813 w 4215740"/>
              <a:gd name="connsiteY8" fmla="*/ 1330037 h 2230253"/>
              <a:gd name="connsiteX9" fmla="*/ 2695699 w 4215740"/>
              <a:gd name="connsiteY9" fmla="*/ 1199408 h 2230253"/>
              <a:gd name="connsiteX10" fmla="*/ 3123210 w 4215740"/>
              <a:gd name="connsiteY10" fmla="*/ 1401289 h 2230253"/>
              <a:gd name="connsiteX11" fmla="*/ 3396343 w 4215740"/>
              <a:gd name="connsiteY11" fmla="*/ 1140032 h 2230253"/>
              <a:gd name="connsiteX12" fmla="*/ 3823854 w 4215740"/>
              <a:gd name="connsiteY12" fmla="*/ 308759 h 2230253"/>
              <a:gd name="connsiteX13" fmla="*/ 4215740 w 4215740"/>
              <a:gd name="connsiteY13" fmla="*/ 0 h 223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15740" h="2230253">
                <a:moveTo>
                  <a:pt x="0" y="771897"/>
                </a:moveTo>
                <a:cubicBezTo>
                  <a:pt x="104898" y="662050"/>
                  <a:pt x="209797" y="552203"/>
                  <a:pt x="296883" y="510639"/>
                </a:cubicBezTo>
                <a:cubicBezTo>
                  <a:pt x="383969" y="469075"/>
                  <a:pt x="439387" y="484910"/>
                  <a:pt x="522514" y="522515"/>
                </a:cubicBezTo>
                <a:cubicBezTo>
                  <a:pt x="605641" y="560120"/>
                  <a:pt x="712520" y="544287"/>
                  <a:pt x="795647" y="736271"/>
                </a:cubicBezTo>
                <a:cubicBezTo>
                  <a:pt x="878774" y="928255"/>
                  <a:pt x="922317" y="1428998"/>
                  <a:pt x="1021278" y="1674421"/>
                </a:cubicBezTo>
                <a:cubicBezTo>
                  <a:pt x="1120239" y="1919844"/>
                  <a:pt x="1260764" y="2137559"/>
                  <a:pt x="1389413" y="2208811"/>
                </a:cubicBezTo>
                <a:cubicBezTo>
                  <a:pt x="1518062" y="2280063"/>
                  <a:pt x="1698172" y="2155372"/>
                  <a:pt x="1793174" y="2101933"/>
                </a:cubicBezTo>
                <a:cubicBezTo>
                  <a:pt x="1888177" y="2048494"/>
                  <a:pt x="1874322" y="2016826"/>
                  <a:pt x="1959428" y="1888177"/>
                </a:cubicBezTo>
                <a:cubicBezTo>
                  <a:pt x="2044534" y="1759528"/>
                  <a:pt x="2181101" y="1444832"/>
                  <a:pt x="2303813" y="1330037"/>
                </a:cubicBezTo>
                <a:cubicBezTo>
                  <a:pt x="2426525" y="1215242"/>
                  <a:pt x="2559133" y="1187533"/>
                  <a:pt x="2695699" y="1199408"/>
                </a:cubicBezTo>
                <a:cubicBezTo>
                  <a:pt x="2832265" y="1211283"/>
                  <a:pt x="3006436" y="1411185"/>
                  <a:pt x="3123210" y="1401289"/>
                </a:cubicBezTo>
                <a:cubicBezTo>
                  <a:pt x="3239984" y="1391393"/>
                  <a:pt x="3279569" y="1322120"/>
                  <a:pt x="3396343" y="1140032"/>
                </a:cubicBezTo>
                <a:cubicBezTo>
                  <a:pt x="3513117" y="957944"/>
                  <a:pt x="3687288" y="498764"/>
                  <a:pt x="3823854" y="308759"/>
                </a:cubicBezTo>
                <a:cubicBezTo>
                  <a:pt x="3960420" y="118754"/>
                  <a:pt x="4215740" y="0"/>
                  <a:pt x="4215740"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488971" y="5735590"/>
            <a:ext cx="2713179" cy="369332"/>
          </a:xfrm>
          <a:prstGeom prst="rect">
            <a:avLst/>
          </a:prstGeom>
          <a:noFill/>
        </p:spPr>
        <p:txBody>
          <a:bodyPr wrap="none" rtlCol="0">
            <a:spAutoFit/>
          </a:bodyPr>
          <a:lstStyle/>
          <a:p>
            <a:r>
              <a:rPr lang="en-US" smtClean="0"/>
              <a:t>Conformational coordinate</a:t>
            </a:r>
            <a:endParaRPr lang="en-US"/>
          </a:p>
        </p:txBody>
      </p:sp>
      <p:sp>
        <p:nvSpPr>
          <p:cNvPr id="11" name="TextBox 10"/>
          <p:cNvSpPr txBox="1"/>
          <p:nvPr/>
        </p:nvSpPr>
        <p:spPr>
          <a:xfrm rot="16200000">
            <a:off x="1154964" y="3388473"/>
            <a:ext cx="1291123" cy="369332"/>
          </a:xfrm>
          <a:prstGeom prst="rect">
            <a:avLst/>
          </a:prstGeom>
          <a:noFill/>
        </p:spPr>
        <p:txBody>
          <a:bodyPr wrap="none" rtlCol="0">
            <a:spAutoFit/>
          </a:bodyPr>
          <a:lstStyle/>
          <a:p>
            <a:r>
              <a:rPr lang="en-US" dirty="0" smtClean="0"/>
              <a:t>Free Energy</a:t>
            </a:r>
            <a:endParaRPr lang="en-US" dirty="0"/>
          </a:p>
        </p:txBody>
      </p:sp>
      <p:sp>
        <p:nvSpPr>
          <p:cNvPr id="12" name="Pie 11"/>
          <p:cNvSpPr/>
          <p:nvPr/>
        </p:nvSpPr>
        <p:spPr>
          <a:xfrm>
            <a:off x="4067397" y="2854417"/>
            <a:ext cx="421574" cy="510639"/>
          </a:xfrm>
          <a:prstGeom prst="pi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hord 12"/>
          <p:cNvSpPr/>
          <p:nvPr/>
        </p:nvSpPr>
        <p:spPr>
          <a:xfrm>
            <a:off x="6754403" y="3870472"/>
            <a:ext cx="510639" cy="512442"/>
          </a:xfrm>
          <a:prstGeom prst="cho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270534" y="2128974"/>
            <a:ext cx="2088520" cy="369332"/>
          </a:xfrm>
          <a:prstGeom prst="rect">
            <a:avLst/>
          </a:prstGeom>
          <a:noFill/>
        </p:spPr>
        <p:txBody>
          <a:bodyPr wrap="none" rtlCol="0">
            <a:spAutoFit/>
          </a:bodyPr>
          <a:lstStyle/>
          <a:p>
            <a:r>
              <a:rPr lang="en-US" dirty="0" smtClean="0"/>
              <a:t>Active conformation</a:t>
            </a:r>
            <a:endParaRPr lang="en-US" dirty="0"/>
          </a:p>
        </p:txBody>
      </p:sp>
      <p:sp>
        <p:nvSpPr>
          <p:cNvPr id="15" name="TextBox 14"/>
          <p:cNvSpPr txBox="1"/>
          <p:nvPr/>
        </p:nvSpPr>
        <p:spPr>
          <a:xfrm>
            <a:off x="5897614" y="4627859"/>
            <a:ext cx="2245615" cy="369332"/>
          </a:xfrm>
          <a:prstGeom prst="rect">
            <a:avLst/>
          </a:prstGeom>
          <a:noFill/>
        </p:spPr>
        <p:txBody>
          <a:bodyPr wrap="none" rtlCol="0">
            <a:spAutoFit/>
          </a:bodyPr>
          <a:lstStyle/>
          <a:p>
            <a:r>
              <a:rPr lang="en-US" dirty="0" smtClean="0"/>
              <a:t>Inactive conformation</a:t>
            </a:r>
            <a:endParaRPr lang="en-US" dirty="0"/>
          </a:p>
        </p:txBody>
      </p:sp>
      <p:sp>
        <p:nvSpPr>
          <p:cNvPr id="16" name="Pie 15"/>
          <p:cNvSpPr/>
          <p:nvPr/>
        </p:nvSpPr>
        <p:spPr>
          <a:xfrm>
            <a:off x="4303183" y="4135203"/>
            <a:ext cx="421574" cy="510639"/>
          </a:xfrm>
          <a:prstGeom prst="pi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hord 16"/>
          <p:cNvSpPr/>
          <p:nvPr/>
        </p:nvSpPr>
        <p:spPr>
          <a:xfrm>
            <a:off x="6781755" y="2898138"/>
            <a:ext cx="510639" cy="512442"/>
          </a:xfrm>
          <a:prstGeom prst="cho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un 17"/>
          <p:cNvSpPr/>
          <p:nvPr/>
        </p:nvSpPr>
        <p:spPr>
          <a:xfrm>
            <a:off x="6942071" y="2846857"/>
            <a:ext cx="190005" cy="189858"/>
          </a:xfrm>
          <a:prstGeom prst="su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un 18"/>
          <p:cNvSpPr/>
          <p:nvPr/>
        </p:nvSpPr>
        <p:spPr>
          <a:xfrm>
            <a:off x="4373401" y="4040274"/>
            <a:ext cx="190005" cy="189858"/>
          </a:xfrm>
          <a:prstGeom prst="su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985192" y="709541"/>
            <a:ext cx="8674768" cy="646331"/>
          </a:xfrm>
          <a:prstGeom prst="rect">
            <a:avLst/>
          </a:prstGeom>
          <a:noFill/>
        </p:spPr>
        <p:txBody>
          <a:bodyPr wrap="square" rtlCol="0">
            <a:spAutoFit/>
          </a:bodyPr>
          <a:lstStyle/>
          <a:p>
            <a:r>
              <a:rPr lang="en-US" dirty="0" smtClean="0"/>
              <a:t>Remember that, e.g. phosphorylation modifies the free energy landscape such that the protein switches to a different conformational state (e.g. from inactive to active).</a:t>
            </a:r>
            <a:endParaRPr lang="en-US" dirty="0"/>
          </a:p>
        </p:txBody>
      </p:sp>
      <p:sp>
        <p:nvSpPr>
          <p:cNvPr id="3" name="Date Placeholder 2"/>
          <p:cNvSpPr>
            <a:spLocks noGrp="1"/>
          </p:cNvSpPr>
          <p:nvPr>
            <p:ph type="dt" sz="half" idx="10"/>
          </p:nvPr>
        </p:nvSpPr>
        <p:spPr/>
        <p:txBody>
          <a:bodyPr/>
          <a:lstStyle/>
          <a:p>
            <a:r>
              <a:rPr lang="de-DE" smtClean="0"/>
              <a:t>Daniel Seeliger</a:t>
            </a:r>
            <a:endParaRPr lang="en-US"/>
          </a:p>
        </p:txBody>
      </p:sp>
      <p:sp>
        <p:nvSpPr>
          <p:cNvPr id="4" name="Footer Placeholder 3"/>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69136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9" presetClass="exit" presetSubtype="0" fill="hold" grpId="0" nodeType="with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9" presetClass="exit" presetSubtype="0" fill="hold" grpId="0" nodeType="withEffect">
                                  <p:stCondLst>
                                    <p:cond delay="0"/>
                                  </p:stCondLst>
                                  <p:childTnLst>
                                    <p:animEffect transition="out" filter="dissolve">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3" grpId="0" animBg="1"/>
      <p:bldP spid="16" grpId="0" animBg="1"/>
      <p:bldP spid="17" grpId="0" animBg="1"/>
      <p:bldP spid="18"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2146778" y="629862"/>
            <a:ext cx="6424551" cy="2969072"/>
          </a:xfrm>
          <a:custGeom>
            <a:avLst/>
            <a:gdLst>
              <a:gd name="connsiteX0" fmla="*/ 0 w 4211281"/>
              <a:gd name="connsiteY0" fmla="*/ 699325 h 1958351"/>
              <a:gd name="connsiteX1" fmla="*/ 225631 w 4211281"/>
              <a:gd name="connsiteY1" fmla="*/ 414317 h 1958351"/>
              <a:gd name="connsiteX2" fmla="*/ 581891 w 4211281"/>
              <a:gd name="connsiteY2" fmla="*/ 426193 h 1958351"/>
              <a:gd name="connsiteX3" fmla="*/ 914400 w 4211281"/>
              <a:gd name="connsiteY3" fmla="*/ 663699 h 1958351"/>
              <a:gd name="connsiteX4" fmla="*/ 1235034 w 4211281"/>
              <a:gd name="connsiteY4" fmla="*/ 1221839 h 1958351"/>
              <a:gd name="connsiteX5" fmla="*/ 1543792 w 4211281"/>
              <a:gd name="connsiteY5" fmla="*/ 1198089 h 1958351"/>
              <a:gd name="connsiteX6" fmla="*/ 1769423 w 4211281"/>
              <a:gd name="connsiteY6" fmla="*/ 972458 h 1958351"/>
              <a:gd name="connsiteX7" fmla="*/ 1959428 w 4211281"/>
              <a:gd name="connsiteY7" fmla="*/ 782452 h 1958351"/>
              <a:gd name="connsiteX8" fmla="*/ 2291937 w 4211281"/>
              <a:gd name="connsiteY8" fmla="*/ 889330 h 1958351"/>
              <a:gd name="connsiteX9" fmla="*/ 2778826 w 4211281"/>
              <a:gd name="connsiteY9" fmla="*/ 1423720 h 1958351"/>
              <a:gd name="connsiteX10" fmla="*/ 3111335 w 4211281"/>
              <a:gd name="connsiteY10" fmla="*/ 1958110 h 1958351"/>
              <a:gd name="connsiteX11" fmla="*/ 3705101 w 4211281"/>
              <a:gd name="connsiteY11" fmla="*/ 1483097 h 1958351"/>
              <a:gd name="connsiteX12" fmla="*/ 3788228 w 4211281"/>
              <a:gd name="connsiteY12" fmla="*/ 829954 h 1958351"/>
              <a:gd name="connsiteX13" fmla="*/ 4025735 w 4211281"/>
              <a:gd name="connsiteY13" fmla="*/ 153060 h 1958351"/>
              <a:gd name="connsiteX14" fmla="*/ 4203865 w 4211281"/>
              <a:gd name="connsiteY14" fmla="*/ 10556 h 1958351"/>
              <a:gd name="connsiteX15" fmla="*/ 4180114 w 4211281"/>
              <a:gd name="connsiteY15" fmla="*/ 10556 h 195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1281" h="1958351">
                <a:moveTo>
                  <a:pt x="0" y="699325"/>
                </a:moveTo>
                <a:cubicBezTo>
                  <a:pt x="64324" y="579582"/>
                  <a:pt x="128649" y="459839"/>
                  <a:pt x="225631" y="414317"/>
                </a:cubicBezTo>
                <a:cubicBezTo>
                  <a:pt x="322613" y="368795"/>
                  <a:pt x="467096" y="384629"/>
                  <a:pt x="581891" y="426193"/>
                </a:cubicBezTo>
                <a:cubicBezTo>
                  <a:pt x="696686" y="467757"/>
                  <a:pt x="805543" y="531091"/>
                  <a:pt x="914400" y="663699"/>
                </a:cubicBezTo>
                <a:cubicBezTo>
                  <a:pt x="1023257" y="796307"/>
                  <a:pt x="1130135" y="1132774"/>
                  <a:pt x="1235034" y="1221839"/>
                </a:cubicBezTo>
                <a:cubicBezTo>
                  <a:pt x="1339933" y="1310904"/>
                  <a:pt x="1454727" y="1239652"/>
                  <a:pt x="1543792" y="1198089"/>
                </a:cubicBezTo>
                <a:cubicBezTo>
                  <a:pt x="1632857" y="1156526"/>
                  <a:pt x="1769423" y="972458"/>
                  <a:pt x="1769423" y="972458"/>
                </a:cubicBezTo>
                <a:cubicBezTo>
                  <a:pt x="1838696" y="903185"/>
                  <a:pt x="1872342" y="796307"/>
                  <a:pt x="1959428" y="782452"/>
                </a:cubicBezTo>
                <a:cubicBezTo>
                  <a:pt x="2046514" y="768597"/>
                  <a:pt x="2155371" y="782452"/>
                  <a:pt x="2291937" y="889330"/>
                </a:cubicBezTo>
                <a:cubicBezTo>
                  <a:pt x="2428503" y="996208"/>
                  <a:pt x="2642260" y="1245590"/>
                  <a:pt x="2778826" y="1423720"/>
                </a:cubicBezTo>
                <a:cubicBezTo>
                  <a:pt x="2915392" y="1601850"/>
                  <a:pt x="2956956" y="1948214"/>
                  <a:pt x="3111335" y="1958110"/>
                </a:cubicBezTo>
                <a:cubicBezTo>
                  <a:pt x="3265714" y="1968006"/>
                  <a:pt x="3592286" y="1671123"/>
                  <a:pt x="3705101" y="1483097"/>
                </a:cubicBezTo>
                <a:cubicBezTo>
                  <a:pt x="3817916" y="1295071"/>
                  <a:pt x="3734789" y="1051627"/>
                  <a:pt x="3788228" y="829954"/>
                </a:cubicBezTo>
                <a:cubicBezTo>
                  <a:pt x="3841667" y="608281"/>
                  <a:pt x="3956462" y="289626"/>
                  <a:pt x="4025735" y="153060"/>
                </a:cubicBezTo>
                <a:cubicBezTo>
                  <a:pt x="4095008" y="16494"/>
                  <a:pt x="4178135" y="34307"/>
                  <a:pt x="4203865" y="10556"/>
                </a:cubicBezTo>
                <a:cubicBezTo>
                  <a:pt x="4229595" y="-13195"/>
                  <a:pt x="4180114" y="10556"/>
                  <a:pt x="4180114" y="10556"/>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p:cNvCxnSpPr/>
          <p:nvPr/>
        </p:nvCxnSpPr>
        <p:spPr>
          <a:xfrm flipV="1">
            <a:off x="2146778" y="344853"/>
            <a:ext cx="0" cy="42960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2146778" y="4594346"/>
            <a:ext cx="7113320" cy="46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488971" y="4592589"/>
            <a:ext cx="2713179" cy="369332"/>
          </a:xfrm>
          <a:prstGeom prst="rect">
            <a:avLst/>
          </a:prstGeom>
          <a:noFill/>
        </p:spPr>
        <p:txBody>
          <a:bodyPr wrap="none" rtlCol="0">
            <a:spAutoFit/>
          </a:bodyPr>
          <a:lstStyle/>
          <a:p>
            <a:r>
              <a:rPr lang="en-US" dirty="0" smtClean="0"/>
              <a:t>Conformational coordinate</a:t>
            </a:r>
            <a:endParaRPr lang="en-US" dirty="0"/>
          </a:p>
        </p:txBody>
      </p:sp>
      <p:sp>
        <p:nvSpPr>
          <p:cNvPr id="7" name="TextBox 6"/>
          <p:cNvSpPr txBox="1"/>
          <p:nvPr/>
        </p:nvSpPr>
        <p:spPr>
          <a:xfrm rot="16200000">
            <a:off x="1154964" y="2245472"/>
            <a:ext cx="1291123" cy="369332"/>
          </a:xfrm>
          <a:prstGeom prst="rect">
            <a:avLst/>
          </a:prstGeom>
          <a:noFill/>
        </p:spPr>
        <p:txBody>
          <a:bodyPr wrap="none" rtlCol="0">
            <a:spAutoFit/>
          </a:bodyPr>
          <a:lstStyle/>
          <a:p>
            <a:r>
              <a:rPr lang="en-US" dirty="0" smtClean="0"/>
              <a:t>Free Energy</a:t>
            </a:r>
            <a:endParaRPr lang="en-US" dirty="0"/>
          </a:p>
        </p:txBody>
      </p:sp>
      <p:sp>
        <p:nvSpPr>
          <p:cNvPr id="8" name="Pie 7"/>
          <p:cNvSpPr/>
          <p:nvPr/>
        </p:nvSpPr>
        <p:spPr>
          <a:xfrm>
            <a:off x="4067397" y="1711416"/>
            <a:ext cx="421574" cy="510639"/>
          </a:xfrm>
          <a:prstGeom prst="pi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hord 8"/>
          <p:cNvSpPr/>
          <p:nvPr/>
        </p:nvSpPr>
        <p:spPr>
          <a:xfrm>
            <a:off x="6754403" y="2727471"/>
            <a:ext cx="510639" cy="512442"/>
          </a:xfrm>
          <a:prstGeom prst="cho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329141" y="370617"/>
            <a:ext cx="2088520" cy="369332"/>
          </a:xfrm>
          <a:prstGeom prst="rect">
            <a:avLst/>
          </a:prstGeom>
          <a:noFill/>
        </p:spPr>
        <p:txBody>
          <a:bodyPr wrap="none" rtlCol="0">
            <a:spAutoFit/>
          </a:bodyPr>
          <a:lstStyle/>
          <a:p>
            <a:r>
              <a:rPr lang="en-US" dirty="0" smtClean="0"/>
              <a:t>Active conformation</a:t>
            </a:r>
            <a:endParaRPr lang="en-US" dirty="0"/>
          </a:p>
        </p:txBody>
      </p:sp>
      <p:sp>
        <p:nvSpPr>
          <p:cNvPr id="11" name="TextBox 10"/>
          <p:cNvSpPr txBox="1"/>
          <p:nvPr/>
        </p:nvSpPr>
        <p:spPr>
          <a:xfrm>
            <a:off x="7610106" y="4178882"/>
            <a:ext cx="2245615" cy="369332"/>
          </a:xfrm>
          <a:prstGeom prst="rect">
            <a:avLst/>
          </a:prstGeom>
          <a:noFill/>
        </p:spPr>
        <p:txBody>
          <a:bodyPr wrap="none" rtlCol="0">
            <a:spAutoFit/>
          </a:bodyPr>
          <a:lstStyle/>
          <a:p>
            <a:r>
              <a:rPr lang="en-US" dirty="0" smtClean="0"/>
              <a:t>Inactive conformation</a:t>
            </a:r>
            <a:endParaRPr lang="en-US" dirty="0"/>
          </a:p>
        </p:txBody>
      </p:sp>
      <p:sp>
        <p:nvSpPr>
          <p:cNvPr id="17" name="Freeform 16"/>
          <p:cNvSpPr/>
          <p:nvPr/>
        </p:nvSpPr>
        <p:spPr>
          <a:xfrm>
            <a:off x="6328611" y="2743200"/>
            <a:ext cx="1552073" cy="1811970"/>
          </a:xfrm>
          <a:custGeom>
            <a:avLst/>
            <a:gdLst>
              <a:gd name="connsiteX0" fmla="*/ 0 w 1552073"/>
              <a:gd name="connsiteY0" fmla="*/ 12032 h 1811970"/>
              <a:gd name="connsiteX1" fmla="*/ 204536 w 1552073"/>
              <a:gd name="connsiteY1" fmla="*/ 625642 h 1811970"/>
              <a:gd name="connsiteX2" fmla="*/ 372978 w 1552073"/>
              <a:gd name="connsiteY2" fmla="*/ 1455821 h 1811970"/>
              <a:gd name="connsiteX3" fmla="*/ 830178 w 1552073"/>
              <a:gd name="connsiteY3" fmla="*/ 1804737 h 1811970"/>
              <a:gd name="connsiteX4" fmla="*/ 1287378 w 1552073"/>
              <a:gd name="connsiteY4" fmla="*/ 1167063 h 1811970"/>
              <a:gd name="connsiteX5" fmla="*/ 1479884 w 1552073"/>
              <a:gd name="connsiteY5" fmla="*/ 264695 h 1811970"/>
              <a:gd name="connsiteX6" fmla="*/ 1552073 w 1552073"/>
              <a:gd name="connsiteY6" fmla="*/ 0 h 181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2073" h="1811970">
                <a:moveTo>
                  <a:pt x="0" y="12032"/>
                </a:moveTo>
                <a:cubicBezTo>
                  <a:pt x="71186" y="198521"/>
                  <a:pt x="142373" y="385011"/>
                  <a:pt x="204536" y="625642"/>
                </a:cubicBezTo>
                <a:cubicBezTo>
                  <a:pt x="266699" y="866274"/>
                  <a:pt x="268704" y="1259305"/>
                  <a:pt x="372978" y="1455821"/>
                </a:cubicBezTo>
                <a:cubicBezTo>
                  <a:pt x="477252" y="1652337"/>
                  <a:pt x="677778" y="1852863"/>
                  <a:pt x="830178" y="1804737"/>
                </a:cubicBezTo>
                <a:cubicBezTo>
                  <a:pt x="982578" y="1756611"/>
                  <a:pt x="1179094" y="1423737"/>
                  <a:pt x="1287378" y="1167063"/>
                </a:cubicBezTo>
                <a:cubicBezTo>
                  <a:pt x="1395662" y="910389"/>
                  <a:pt x="1435768" y="459206"/>
                  <a:pt x="1479884" y="264695"/>
                </a:cubicBezTo>
                <a:cubicBezTo>
                  <a:pt x="1524000" y="70185"/>
                  <a:pt x="1552073" y="0"/>
                  <a:pt x="1552073" y="0"/>
                </a:cubicBezTo>
              </a:path>
            </a:pathLst>
          </a:cu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815888" y="3842727"/>
            <a:ext cx="544078" cy="530596"/>
            <a:chOff x="6815888" y="3842727"/>
            <a:chExt cx="544078" cy="530596"/>
          </a:xfrm>
        </p:grpSpPr>
        <p:sp>
          <p:nvSpPr>
            <p:cNvPr id="18" name="Chord 17"/>
            <p:cNvSpPr/>
            <p:nvPr/>
          </p:nvSpPr>
          <p:spPr>
            <a:xfrm>
              <a:off x="6849327" y="3842727"/>
              <a:ext cx="510639" cy="512442"/>
            </a:xfrm>
            <a:prstGeom prst="cho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p:cNvSpPr/>
            <p:nvPr/>
          </p:nvSpPr>
          <p:spPr>
            <a:xfrm>
              <a:off x="6815888" y="4117102"/>
              <a:ext cx="288758" cy="256221"/>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Freeform 18"/>
          <p:cNvSpPr/>
          <p:nvPr/>
        </p:nvSpPr>
        <p:spPr>
          <a:xfrm>
            <a:off x="3224463" y="1335505"/>
            <a:ext cx="2322095" cy="553453"/>
          </a:xfrm>
          <a:custGeom>
            <a:avLst/>
            <a:gdLst>
              <a:gd name="connsiteX0" fmla="*/ 0 w 2322095"/>
              <a:gd name="connsiteY0" fmla="*/ 0 h 553453"/>
              <a:gd name="connsiteX1" fmla="*/ 469232 w 2322095"/>
              <a:gd name="connsiteY1" fmla="*/ 192506 h 553453"/>
              <a:gd name="connsiteX2" fmla="*/ 926432 w 2322095"/>
              <a:gd name="connsiteY2" fmla="*/ 264695 h 553453"/>
              <a:gd name="connsiteX3" fmla="*/ 1503948 w 2322095"/>
              <a:gd name="connsiteY3" fmla="*/ 252663 h 553453"/>
              <a:gd name="connsiteX4" fmla="*/ 1997242 w 2322095"/>
              <a:gd name="connsiteY4" fmla="*/ 324853 h 553453"/>
              <a:gd name="connsiteX5" fmla="*/ 2322095 w 2322095"/>
              <a:gd name="connsiteY5" fmla="*/ 553453 h 55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2095" h="553453">
                <a:moveTo>
                  <a:pt x="0" y="0"/>
                </a:moveTo>
                <a:cubicBezTo>
                  <a:pt x="157413" y="74195"/>
                  <a:pt x="314827" y="148390"/>
                  <a:pt x="469232" y="192506"/>
                </a:cubicBezTo>
                <a:cubicBezTo>
                  <a:pt x="623637" y="236622"/>
                  <a:pt x="753979" y="254669"/>
                  <a:pt x="926432" y="264695"/>
                </a:cubicBezTo>
                <a:cubicBezTo>
                  <a:pt x="1098885" y="274721"/>
                  <a:pt x="1325480" y="242637"/>
                  <a:pt x="1503948" y="252663"/>
                </a:cubicBezTo>
                <a:cubicBezTo>
                  <a:pt x="1682416" y="262689"/>
                  <a:pt x="1860884" y="274721"/>
                  <a:pt x="1997242" y="324853"/>
                </a:cubicBezTo>
                <a:cubicBezTo>
                  <a:pt x="2133600" y="374985"/>
                  <a:pt x="2322095" y="553453"/>
                  <a:pt x="2322095" y="553453"/>
                </a:cubicBezTo>
              </a:path>
            </a:pathLst>
          </a:cu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3988587" y="985066"/>
            <a:ext cx="509898" cy="510639"/>
            <a:chOff x="4004072" y="973096"/>
            <a:chExt cx="509898" cy="510639"/>
          </a:xfrm>
        </p:grpSpPr>
        <p:sp>
          <p:nvSpPr>
            <p:cNvPr id="20" name="Pie 19"/>
            <p:cNvSpPr/>
            <p:nvPr/>
          </p:nvSpPr>
          <p:spPr>
            <a:xfrm>
              <a:off x="4092396" y="973096"/>
              <a:ext cx="421574" cy="510639"/>
            </a:xfrm>
            <a:prstGeom prst="pi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riangle 20"/>
            <p:cNvSpPr/>
            <p:nvPr/>
          </p:nvSpPr>
          <p:spPr>
            <a:xfrm>
              <a:off x="4004072" y="1202410"/>
              <a:ext cx="288758" cy="256221"/>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Freeform 21"/>
          <p:cNvSpPr/>
          <p:nvPr/>
        </p:nvSpPr>
        <p:spPr>
          <a:xfrm>
            <a:off x="2310063" y="1106905"/>
            <a:ext cx="5919537" cy="2619301"/>
          </a:xfrm>
          <a:custGeom>
            <a:avLst/>
            <a:gdLst>
              <a:gd name="connsiteX0" fmla="*/ 0 w 5919537"/>
              <a:gd name="connsiteY0" fmla="*/ 264695 h 2619301"/>
              <a:gd name="connsiteX1" fmla="*/ 180474 w 5919537"/>
              <a:gd name="connsiteY1" fmla="*/ 216569 h 2619301"/>
              <a:gd name="connsiteX2" fmla="*/ 577516 w 5919537"/>
              <a:gd name="connsiteY2" fmla="*/ 312821 h 2619301"/>
              <a:gd name="connsiteX3" fmla="*/ 938463 w 5919537"/>
              <a:gd name="connsiteY3" fmla="*/ 577516 h 2619301"/>
              <a:gd name="connsiteX4" fmla="*/ 1540042 w 5919537"/>
              <a:gd name="connsiteY4" fmla="*/ 1347537 h 2619301"/>
              <a:gd name="connsiteX5" fmla="*/ 1792705 w 5919537"/>
              <a:gd name="connsiteY5" fmla="*/ 1576137 h 2619301"/>
              <a:gd name="connsiteX6" fmla="*/ 2033337 w 5919537"/>
              <a:gd name="connsiteY6" fmla="*/ 1588169 h 2619301"/>
              <a:gd name="connsiteX7" fmla="*/ 2550695 w 5919537"/>
              <a:gd name="connsiteY7" fmla="*/ 1371600 h 2619301"/>
              <a:gd name="connsiteX8" fmla="*/ 2827421 w 5919537"/>
              <a:gd name="connsiteY8" fmla="*/ 1263316 h 2619301"/>
              <a:gd name="connsiteX9" fmla="*/ 3128211 w 5919537"/>
              <a:gd name="connsiteY9" fmla="*/ 1383632 h 2619301"/>
              <a:gd name="connsiteX10" fmla="*/ 3537284 w 5919537"/>
              <a:gd name="connsiteY10" fmla="*/ 1684421 h 2619301"/>
              <a:gd name="connsiteX11" fmla="*/ 3886200 w 5919537"/>
              <a:gd name="connsiteY11" fmla="*/ 2165684 h 2619301"/>
              <a:gd name="connsiteX12" fmla="*/ 4499811 w 5919537"/>
              <a:gd name="connsiteY12" fmla="*/ 2574758 h 2619301"/>
              <a:gd name="connsiteX13" fmla="*/ 4920916 w 5919537"/>
              <a:gd name="connsiteY13" fmla="*/ 2586790 h 2619301"/>
              <a:gd name="connsiteX14" fmla="*/ 5269832 w 5919537"/>
              <a:gd name="connsiteY14" fmla="*/ 2382253 h 2619301"/>
              <a:gd name="connsiteX15" fmla="*/ 5594684 w 5919537"/>
              <a:gd name="connsiteY15" fmla="*/ 1888958 h 2619301"/>
              <a:gd name="connsiteX16" fmla="*/ 5702969 w 5919537"/>
              <a:gd name="connsiteY16" fmla="*/ 1407695 h 2619301"/>
              <a:gd name="connsiteX17" fmla="*/ 5751095 w 5919537"/>
              <a:gd name="connsiteY17" fmla="*/ 830179 h 2619301"/>
              <a:gd name="connsiteX18" fmla="*/ 5835316 w 5919537"/>
              <a:gd name="connsiteY18" fmla="*/ 228600 h 2619301"/>
              <a:gd name="connsiteX19" fmla="*/ 5919537 w 5919537"/>
              <a:gd name="connsiteY19" fmla="*/ 0 h 261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19537" h="2619301">
                <a:moveTo>
                  <a:pt x="0" y="264695"/>
                </a:moveTo>
                <a:cubicBezTo>
                  <a:pt x="42110" y="236621"/>
                  <a:pt x="84221" y="208548"/>
                  <a:pt x="180474" y="216569"/>
                </a:cubicBezTo>
                <a:cubicBezTo>
                  <a:pt x="276727" y="224590"/>
                  <a:pt x="451185" y="252663"/>
                  <a:pt x="577516" y="312821"/>
                </a:cubicBezTo>
                <a:cubicBezTo>
                  <a:pt x="703847" y="372979"/>
                  <a:pt x="778042" y="405063"/>
                  <a:pt x="938463" y="577516"/>
                </a:cubicBezTo>
                <a:cubicBezTo>
                  <a:pt x="1098884" y="749969"/>
                  <a:pt x="1397668" y="1181100"/>
                  <a:pt x="1540042" y="1347537"/>
                </a:cubicBezTo>
                <a:cubicBezTo>
                  <a:pt x="1682416" y="1513974"/>
                  <a:pt x="1710489" y="1536032"/>
                  <a:pt x="1792705" y="1576137"/>
                </a:cubicBezTo>
                <a:cubicBezTo>
                  <a:pt x="1874921" y="1616242"/>
                  <a:pt x="1907005" y="1622259"/>
                  <a:pt x="2033337" y="1588169"/>
                </a:cubicBezTo>
                <a:cubicBezTo>
                  <a:pt x="2159669" y="1554080"/>
                  <a:pt x="2418348" y="1425742"/>
                  <a:pt x="2550695" y="1371600"/>
                </a:cubicBezTo>
                <a:cubicBezTo>
                  <a:pt x="2683042" y="1317458"/>
                  <a:pt x="2731168" y="1261311"/>
                  <a:pt x="2827421" y="1263316"/>
                </a:cubicBezTo>
                <a:cubicBezTo>
                  <a:pt x="2923674" y="1265321"/>
                  <a:pt x="3009901" y="1313448"/>
                  <a:pt x="3128211" y="1383632"/>
                </a:cubicBezTo>
                <a:cubicBezTo>
                  <a:pt x="3246521" y="1453816"/>
                  <a:pt x="3410953" y="1554079"/>
                  <a:pt x="3537284" y="1684421"/>
                </a:cubicBezTo>
                <a:cubicBezTo>
                  <a:pt x="3663615" y="1814763"/>
                  <a:pt x="3725779" y="2017294"/>
                  <a:pt x="3886200" y="2165684"/>
                </a:cubicBezTo>
                <a:cubicBezTo>
                  <a:pt x="4046621" y="2314074"/>
                  <a:pt x="4327358" y="2504574"/>
                  <a:pt x="4499811" y="2574758"/>
                </a:cubicBezTo>
                <a:cubicBezTo>
                  <a:pt x="4672264" y="2644942"/>
                  <a:pt x="4792579" y="2618874"/>
                  <a:pt x="4920916" y="2586790"/>
                </a:cubicBezTo>
                <a:cubicBezTo>
                  <a:pt x="5049253" y="2554706"/>
                  <a:pt x="5157537" y="2498558"/>
                  <a:pt x="5269832" y="2382253"/>
                </a:cubicBezTo>
                <a:cubicBezTo>
                  <a:pt x="5382127" y="2265948"/>
                  <a:pt x="5522494" y="2051384"/>
                  <a:pt x="5594684" y="1888958"/>
                </a:cubicBezTo>
                <a:cubicBezTo>
                  <a:pt x="5666874" y="1726532"/>
                  <a:pt x="5676901" y="1584158"/>
                  <a:pt x="5702969" y="1407695"/>
                </a:cubicBezTo>
                <a:cubicBezTo>
                  <a:pt x="5729037" y="1231232"/>
                  <a:pt x="5729037" y="1026695"/>
                  <a:pt x="5751095" y="830179"/>
                </a:cubicBezTo>
                <a:cubicBezTo>
                  <a:pt x="5773153" y="633663"/>
                  <a:pt x="5807242" y="366963"/>
                  <a:pt x="5835316" y="228600"/>
                </a:cubicBezTo>
                <a:cubicBezTo>
                  <a:pt x="5863390" y="90237"/>
                  <a:pt x="5891463" y="45118"/>
                  <a:pt x="5919537" y="0"/>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4176210" y="1979393"/>
            <a:ext cx="483626" cy="620734"/>
            <a:chOff x="4241131" y="2897273"/>
            <a:chExt cx="483626" cy="620734"/>
          </a:xfrm>
        </p:grpSpPr>
        <p:sp>
          <p:nvSpPr>
            <p:cNvPr id="12" name="Pie 11"/>
            <p:cNvSpPr/>
            <p:nvPr/>
          </p:nvSpPr>
          <p:spPr>
            <a:xfrm>
              <a:off x="4303183" y="2992202"/>
              <a:ext cx="421574" cy="510639"/>
            </a:xfrm>
            <a:prstGeom prst="pi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Sun 14"/>
            <p:cNvSpPr/>
            <p:nvPr/>
          </p:nvSpPr>
          <p:spPr>
            <a:xfrm>
              <a:off x="4373401" y="2897273"/>
              <a:ext cx="190005" cy="189858"/>
            </a:xfrm>
            <a:prstGeom prst="su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p:cNvSpPr/>
            <p:nvPr/>
          </p:nvSpPr>
          <p:spPr>
            <a:xfrm>
              <a:off x="4241131" y="3261786"/>
              <a:ext cx="288758" cy="256221"/>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879012" y="3015789"/>
            <a:ext cx="540641" cy="607599"/>
            <a:chOff x="6751753" y="1703856"/>
            <a:chExt cx="540641" cy="607599"/>
          </a:xfrm>
        </p:grpSpPr>
        <p:sp>
          <p:nvSpPr>
            <p:cNvPr id="13" name="Chord 12"/>
            <p:cNvSpPr/>
            <p:nvPr/>
          </p:nvSpPr>
          <p:spPr>
            <a:xfrm>
              <a:off x="6781755" y="1755137"/>
              <a:ext cx="510639" cy="512442"/>
            </a:xfrm>
            <a:prstGeom prst="cho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n 13"/>
            <p:cNvSpPr/>
            <p:nvPr/>
          </p:nvSpPr>
          <p:spPr>
            <a:xfrm>
              <a:off x="6942071" y="1703856"/>
              <a:ext cx="190005" cy="189858"/>
            </a:xfrm>
            <a:prstGeom prst="su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iangle 23"/>
            <p:cNvSpPr/>
            <p:nvPr/>
          </p:nvSpPr>
          <p:spPr>
            <a:xfrm>
              <a:off x="6751753" y="2055234"/>
              <a:ext cx="288758" cy="256221"/>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782053" y="5184073"/>
            <a:ext cx="10840453" cy="1477328"/>
          </a:xfrm>
          <a:prstGeom prst="rect">
            <a:avLst/>
          </a:prstGeom>
          <a:noFill/>
        </p:spPr>
        <p:txBody>
          <a:bodyPr wrap="square" rtlCol="0">
            <a:spAutoFit/>
          </a:bodyPr>
          <a:lstStyle/>
          <a:p>
            <a:r>
              <a:rPr lang="en-US" dirty="0" smtClean="0"/>
              <a:t>Ligand binding can stabilize proteins in inactive/active states such that their normal activation mechanism does not result in the desired conformational change anymore.</a:t>
            </a:r>
          </a:p>
          <a:p>
            <a:r>
              <a:rPr lang="en-US" dirty="0" smtClean="0"/>
              <a:t>This is the basis for allosteric modulation. A principle at which inhibitors do not compete for the binding site of an endogenous ligand but bind to a remote (allosteric) site and thereby alter the protein’s preference for certain conformational states.</a:t>
            </a:r>
            <a:endParaRPr lang="en-US" dirty="0"/>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30" name="Footer Placeholder 29"/>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36369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dissolve">
                                      <p:cBhvr>
                                        <p:cTn id="15" dur="500"/>
                                        <p:tgtEl>
                                          <p:spTgt spid="2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dissolve">
                                      <p:cBhvr>
                                        <p:cTn id="18" dur="500"/>
                                        <p:tgtEl>
                                          <p:spTgt spid="19"/>
                                        </p:tgtEl>
                                      </p:cBhvr>
                                    </p:animEffect>
                                  </p:childTnLst>
                                </p:cTn>
                              </p:par>
                              <p:par>
                                <p:cTn id="19" presetID="9"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dissolve">
                                      <p:cBhvr>
                                        <p:cTn id="21" dur="500"/>
                                        <p:tgtEl>
                                          <p:spTgt spid="2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nodeType="clickEffect">
                                  <p:stCondLst>
                                    <p:cond delay="0"/>
                                  </p:stCondLst>
                                  <p:childTnLst>
                                    <p:animEffect transition="out" filter="dissolve">
                                      <p:cBhvr>
                                        <p:cTn id="28" dur="500"/>
                                        <p:tgtEl>
                                          <p:spTgt spid="27"/>
                                        </p:tgtEl>
                                      </p:cBhvr>
                                    </p:animEffect>
                                    <p:set>
                                      <p:cBhvr>
                                        <p:cTn id="29" dur="1" fill="hold">
                                          <p:stCondLst>
                                            <p:cond delay="499"/>
                                          </p:stCondLst>
                                        </p:cTn>
                                        <p:tgtEl>
                                          <p:spTgt spid="27"/>
                                        </p:tgtEl>
                                        <p:attrNameLst>
                                          <p:attrName>style.visibility</p:attrName>
                                        </p:attrNameLst>
                                      </p:cBhvr>
                                      <p:to>
                                        <p:strVal val="hidden"/>
                                      </p:to>
                                    </p:set>
                                  </p:childTnLst>
                                </p:cTn>
                              </p:par>
                              <p:par>
                                <p:cTn id="30" presetID="9" presetClass="exit" presetSubtype="0" fill="hold" grpId="0" nodeType="withEffect">
                                  <p:stCondLst>
                                    <p:cond delay="0"/>
                                  </p:stCondLst>
                                  <p:childTnLst>
                                    <p:animEffect transition="out" filter="dissolv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par>
                                <p:cTn id="33" presetID="9" presetClass="exit" presetSubtype="0" fill="hold" grpId="1" nodeType="withEffect">
                                  <p:stCondLst>
                                    <p:cond delay="0"/>
                                  </p:stCondLst>
                                  <p:childTnLst>
                                    <p:animEffect transition="out" filter="dissolve">
                                      <p:cBhvr>
                                        <p:cTn id="34" dur="500"/>
                                        <p:tgtEl>
                                          <p:spTgt spid="19"/>
                                        </p:tgtEl>
                                      </p:cBhvr>
                                    </p:animEffect>
                                    <p:set>
                                      <p:cBhvr>
                                        <p:cTn id="35" dur="1" fill="hold">
                                          <p:stCondLst>
                                            <p:cond delay="499"/>
                                          </p:stCondLst>
                                        </p:cTn>
                                        <p:tgtEl>
                                          <p:spTgt spid="19"/>
                                        </p:tgtEl>
                                        <p:attrNameLst>
                                          <p:attrName>style.visibility</p:attrName>
                                        </p:attrNameLst>
                                      </p:cBhvr>
                                      <p:to>
                                        <p:strVal val="hidden"/>
                                      </p:to>
                                    </p:set>
                                  </p:childTnLst>
                                </p:cTn>
                              </p:par>
                              <p:par>
                                <p:cTn id="36" presetID="9" presetClass="exit" presetSubtype="0" fill="hold" grpId="1" nodeType="withEffect">
                                  <p:stCondLst>
                                    <p:cond delay="0"/>
                                  </p:stCondLst>
                                  <p:childTnLst>
                                    <p:animEffect transition="out" filter="dissolve">
                                      <p:cBhvr>
                                        <p:cTn id="37" dur="500"/>
                                        <p:tgtEl>
                                          <p:spTgt spid="17"/>
                                        </p:tgtEl>
                                      </p:cBhvr>
                                    </p:animEffect>
                                    <p:set>
                                      <p:cBhvr>
                                        <p:cTn id="38" dur="1" fill="hold">
                                          <p:stCondLst>
                                            <p:cond delay="499"/>
                                          </p:stCondLst>
                                        </p:cTn>
                                        <p:tgtEl>
                                          <p:spTgt spid="17"/>
                                        </p:tgtEl>
                                        <p:attrNameLst>
                                          <p:attrName>style.visibility</p:attrName>
                                        </p:attrNameLst>
                                      </p:cBhvr>
                                      <p:to>
                                        <p:strVal val="hidden"/>
                                      </p:to>
                                    </p:set>
                                  </p:childTnLst>
                                </p:cTn>
                              </p:par>
                              <p:par>
                                <p:cTn id="39" presetID="9" presetClass="exit" presetSubtype="0" fill="hold" nodeType="withEffect">
                                  <p:stCondLst>
                                    <p:cond delay="0"/>
                                  </p:stCondLst>
                                  <p:childTnLst>
                                    <p:animEffect transition="out" filter="dissolve">
                                      <p:cBhvr>
                                        <p:cTn id="40" dur="500"/>
                                        <p:tgtEl>
                                          <p:spTgt spid="28"/>
                                        </p:tgtEl>
                                      </p:cBhvr>
                                    </p:animEffect>
                                    <p:set>
                                      <p:cBhvr>
                                        <p:cTn id="41" dur="1" fill="hold">
                                          <p:stCondLst>
                                            <p:cond delay="499"/>
                                          </p:stCondLst>
                                        </p:cTn>
                                        <p:tgtEl>
                                          <p:spTgt spid="28"/>
                                        </p:tgtEl>
                                        <p:attrNameLst>
                                          <p:attrName>style.visibility</p:attrName>
                                        </p:attrNameLst>
                                      </p:cBhvr>
                                      <p:to>
                                        <p:strVal val="hidden"/>
                                      </p:to>
                                    </p:set>
                                  </p:childTnLst>
                                </p:cTn>
                              </p:par>
                              <p:par>
                                <p:cTn id="42" presetID="9"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dissolve">
                                      <p:cBhvr>
                                        <p:cTn id="47" dur="500"/>
                                        <p:tgtEl>
                                          <p:spTgt spid="22"/>
                                        </p:tgtEl>
                                      </p:cBhvr>
                                    </p:animEffect>
                                  </p:childTnLst>
                                </p:cTn>
                              </p:par>
                              <p:par>
                                <p:cTn id="48" presetID="9"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dissolve">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7" grpId="0" animBg="1"/>
      <p:bldP spid="17" grpId="1" animBg="1"/>
      <p:bldP spid="19" grpId="0" animBg="1"/>
      <p:bldP spid="19" grpId="1"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180" y="613611"/>
            <a:ext cx="10070432" cy="5078313"/>
          </a:xfrm>
          <a:prstGeom prst="rect">
            <a:avLst/>
          </a:prstGeom>
          <a:noFill/>
        </p:spPr>
        <p:txBody>
          <a:bodyPr wrap="square" rtlCol="0">
            <a:spAutoFit/>
          </a:bodyPr>
          <a:lstStyle/>
          <a:p>
            <a:r>
              <a:rPr lang="en-US" dirty="0" smtClean="0"/>
              <a:t>Summary:</a:t>
            </a:r>
          </a:p>
          <a:p>
            <a:endParaRPr lang="en-US" dirty="0"/>
          </a:p>
          <a:p>
            <a:r>
              <a:rPr lang="en-US" dirty="0" smtClean="0"/>
              <a:t>Interactions between ligands and proteins are formed by van-der-Waals interactions, dipole-dipole interaction, hydrogen bonds and Coulomb interactions</a:t>
            </a:r>
          </a:p>
          <a:p>
            <a:endParaRPr lang="en-US" dirty="0"/>
          </a:p>
          <a:p>
            <a:r>
              <a:rPr lang="en-US" dirty="0" smtClean="0"/>
              <a:t>Formation of a complex between two molecules is always </a:t>
            </a:r>
            <a:r>
              <a:rPr lang="en-US" dirty="0" err="1" smtClean="0"/>
              <a:t>entropically</a:t>
            </a:r>
            <a:r>
              <a:rPr lang="en-US" dirty="0" smtClean="0"/>
              <a:t> disfavored</a:t>
            </a:r>
          </a:p>
          <a:p>
            <a:endParaRPr lang="en-US" dirty="0"/>
          </a:p>
          <a:p>
            <a:r>
              <a:rPr lang="en-US" dirty="0" smtClean="0"/>
              <a:t>Release of water molecules from hydrophobic surfaces is a large entropic driving force for protein/ligand binding</a:t>
            </a:r>
          </a:p>
          <a:p>
            <a:endParaRPr lang="en-US" dirty="0"/>
          </a:p>
          <a:p>
            <a:r>
              <a:rPr lang="en-US" dirty="0" smtClean="0"/>
              <a:t>Also release of stably bound water molecules involved in hydrogen bonds with the protein are </a:t>
            </a:r>
            <a:r>
              <a:rPr lang="en-US" dirty="0" err="1" smtClean="0"/>
              <a:t>entropically</a:t>
            </a:r>
            <a:r>
              <a:rPr lang="en-US" dirty="0" smtClean="0"/>
              <a:t> favored</a:t>
            </a:r>
          </a:p>
          <a:p>
            <a:endParaRPr lang="en-US" dirty="0"/>
          </a:p>
          <a:p>
            <a:r>
              <a:rPr lang="en-US" dirty="0" smtClean="0"/>
              <a:t>The conformational flexibility of both the protein and the ligand is usually reduced upon binding resulting in an entropic burden</a:t>
            </a:r>
          </a:p>
          <a:p>
            <a:endParaRPr lang="en-US" dirty="0"/>
          </a:p>
          <a:p>
            <a:r>
              <a:rPr lang="en-US" dirty="0" smtClean="0"/>
              <a:t>Ligands can bind to different conformational states of the protein and cause a shift in the relative population of these states. This is called conformational selection.</a:t>
            </a:r>
            <a:endParaRPr lang="en-US" dirty="0"/>
          </a:p>
        </p:txBody>
      </p:sp>
      <p:sp>
        <p:nvSpPr>
          <p:cNvPr id="3" name="Date Placeholder 2"/>
          <p:cNvSpPr>
            <a:spLocks noGrp="1"/>
          </p:cNvSpPr>
          <p:nvPr>
            <p:ph type="dt" sz="half" idx="10"/>
          </p:nvPr>
        </p:nvSpPr>
        <p:spPr/>
        <p:txBody>
          <a:bodyPr/>
          <a:lstStyle/>
          <a:p>
            <a:r>
              <a:rPr lang="de-DE" smtClean="0"/>
              <a:t>Daniel Seeliger</a:t>
            </a:r>
            <a:endParaRPr lang="en-US"/>
          </a:p>
        </p:txBody>
      </p:sp>
      <p:sp>
        <p:nvSpPr>
          <p:cNvPr id="4" name="Footer Placeholder 3"/>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1870281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721895"/>
            <a:ext cx="10623884" cy="1754326"/>
          </a:xfrm>
          <a:prstGeom prst="rect">
            <a:avLst/>
          </a:prstGeom>
          <a:noFill/>
        </p:spPr>
        <p:txBody>
          <a:bodyPr wrap="square" rtlCol="0">
            <a:spAutoFit/>
          </a:bodyPr>
          <a:lstStyle/>
          <a:p>
            <a:pPr marL="285750" indent="-285750">
              <a:buFont typeface="Arial" charset="0"/>
              <a:buChar char="•"/>
            </a:pPr>
            <a:r>
              <a:rPr lang="en-US" dirty="0" smtClean="0"/>
              <a:t>In a drug design project it is of course desirable to be able to predict whether a ligand will bind to a protein or not.</a:t>
            </a:r>
          </a:p>
          <a:p>
            <a:endParaRPr lang="en-US" dirty="0"/>
          </a:p>
          <a:p>
            <a:pPr marL="285750" indent="-285750">
              <a:buFont typeface="Arial" charset="0"/>
              <a:buChar char="•"/>
            </a:pPr>
            <a:r>
              <a:rPr lang="en-US" dirty="0" smtClean="0"/>
              <a:t>In order to compute the free energy of binding, all interactions must be accurately computed as well as all conformational states of the protein and the ligand, and changes of these states must be taken into account. In addition water molecules must be explicitly considered.</a:t>
            </a:r>
            <a:endParaRPr lang="en-US" dirty="0"/>
          </a:p>
        </p:txBody>
      </p:sp>
      <p:sp>
        <p:nvSpPr>
          <p:cNvPr id="3" name="TextBox 2"/>
          <p:cNvSpPr txBox="1"/>
          <p:nvPr/>
        </p:nvSpPr>
        <p:spPr>
          <a:xfrm>
            <a:off x="914400" y="2888832"/>
            <a:ext cx="10623884" cy="1477328"/>
          </a:xfrm>
          <a:prstGeom prst="rect">
            <a:avLst/>
          </a:prstGeom>
          <a:noFill/>
        </p:spPr>
        <p:txBody>
          <a:bodyPr wrap="square" rtlCol="0">
            <a:spAutoFit/>
          </a:bodyPr>
          <a:lstStyle/>
          <a:p>
            <a:pPr marL="285750" indent="-285750">
              <a:buFont typeface="Arial" charset="0"/>
              <a:buChar char="•"/>
            </a:pPr>
            <a:r>
              <a:rPr lang="en-US" dirty="0"/>
              <a:t>Since entropy </a:t>
            </a:r>
            <a:r>
              <a:rPr lang="en-US" dirty="0" smtClean="0"/>
              <a:t>and thus free energy is </a:t>
            </a:r>
            <a:r>
              <a:rPr lang="en-US" dirty="0"/>
              <a:t>an ensemble property it is by definition not possible to compute it based on the information of a single static structure, which is usually what you have from </a:t>
            </a:r>
            <a:r>
              <a:rPr lang="en-US" dirty="0" err="1"/>
              <a:t>Xray</a:t>
            </a:r>
            <a:r>
              <a:rPr lang="en-US" dirty="0"/>
              <a:t> crystallography</a:t>
            </a:r>
            <a:r>
              <a:rPr lang="en-US" dirty="0" smtClean="0"/>
              <a:t>.</a:t>
            </a:r>
          </a:p>
          <a:p>
            <a:pPr marL="285750" indent="-285750">
              <a:buFont typeface="Arial" charset="0"/>
              <a:buChar char="•"/>
            </a:pPr>
            <a:endParaRPr lang="en-US" dirty="0"/>
          </a:p>
          <a:p>
            <a:pPr marL="285750" indent="-285750">
              <a:buFont typeface="Arial" charset="0"/>
              <a:buChar char="•"/>
            </a:pPr>
            <a:r>
              <a:rPr lang="en-US" dirty="0"/>
              <a:t>Hence computation of the free energy of binding is a substantial challenge</a:t>
            </a:r>
            <a:endParaRPr lang="en-US" dirty="0"/>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8205546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6227" y="323144"/>
            <a:ext cx="3752950" cy="461665"/>
          </a:xfrm>
          <a:prstGeom prst="rect">
            <a:avLst/>
          </a:prstGeom>
          <a:noFill/>
        </p:spPr>
        <p:txBody>
          <a:bodyPr wrap="none" rtlCol="0">
            <a:spAutoFit/>
          </a:bodyPr>
          <a:lstStyle/>
          <a:p>
            <a:r>
              <a:rPr lang="en-US" sz="2400" b="1" dirty="0" smtClean="0"/>
              <a:t>Thermodynamics of Binding</a:t>
            </a:r>
            <a:endParaRPr lang="en-US" sz="2400" b="1" dirty="0"/>
          </a:p>
        </p:txBody>
      </p:sp>
      <p:pic>
        <p:nvPicPr>
          <p:cNvPr id="3" name="Picture 2"/>
          <p:cNvPicPr>
            <a:picLocks noChangeAspect="1"/>
          </p:cNvPicPr>
          <p:nvPr/>
        </p:nvPicPr>
        <p:blipFill>
          <a:blip r:embed="rId2"/>
          <a:stretch>
            <a:fillRect/>
          </a:stretch>
        </p:blipFill>
        <p:spPr>
          <a:xfrm>
            <a:off x="1705456" y="1776530"/>
            <a:ext cx="1054100" cy="254000"/>
          </a:xfrm>
          <a:prstGeom prst="rect">
            <a:avLst/>
          </a:prstGeom>
        </p:spPr>
      </p:pic>
      <p:sp>
        <p:nvSpPr>
          <p:cNvPr id="4" name="TextBox 3"/>
          <p:cNvSpPr txBox="1"/>
          <p:nvPr/>
        </p:nvSpPr>
        <p:spPr>
          <a:xfrm>
            <a:off x="955905" y="1686436"/>
            <a:ext cx="718466" cy="430887"/>
          </a:xfrm>
          <a:prstGeom prst="rect">
            <a:avLst/>
          </a:prstGeom>
          <a:noFill/>
        </p:spPr>
        <p:txBody>
          <a:bodyPr wrap="none" rtlCol="0">
            <a:spAutoFit/>
          </a:bodyPr>
          <a:lstStyle/>
          <a:p>
            <a:r>
              <a:rPr lang="en-US" sz="2200" dirty="0" smtClean="0"/>
              <a:t>P + L</a:t>
            </a:r>
            <a:endParaRPr lang="en-US" sz="2200" dirty="0"/>
          </a:p>
        </p:txBody>
      </p:sp>
      <p:sp>
        <p:nvSpPr>
          <p:cNvPr id="5" name="TextBox 4"/>
          <p:cNvSpPr txBox="1"/>
          <p:nvPr/>
        </p:nvSpPr>
        <p:spPr>
          <a:xfrm>
            <a:off x="2774999" y="1676896"/>
            <a:ext cx="590226" cy="430887"/>
          </a:xfrm>
          <a:prstGeom prst="rect">
            <a:avLst/>
          </a:prstGeom>
          <a:noFill/>
        </p:spPr>
        <p:txBody>
          <a:bodyPr wrap="none" rtlCol="0">
            <a:spAutoFit/>
          </a:bodyPr>
          <a:lstStyle/>
          <a:p>
            <a:r>
              <a:rPr lang="en-US" sz="2200" dirty="0" smtClean="0"/>
              <a:t>P•L</a:t>
            </a:r>
            <a:endParaRPr lang="en-US" sz="2200" dirty="0"/>
          </a:p>
        </p:txBody>
      </p:sp>
      <mc:AlternateContent xmlns:mc="http://schemas.openxmlformats.org/markup-compatibility/2006">
        <mc:Choice xmlns:a14="http://schemas.microsoft.com/office/drawing/2010/main" Requires="a14">
          <p:sp>
            <p:nvSpPr>
              <p:cNvPr id="9" name="TextBox 8"/>
              <p:cNvSpPr txBox="1"/>
              <p:nvPr/>
            </p:nvSpPr>
            <p:spPr>
              <a:xfrm>
                <a:off x="1077899" y="5263689"/>
                <a:ext cx="2293641" cy="359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i="1" smtClean="0">
                              <a:latin typeface="Cambria Math" charset="0"/>
                            </a:rPr>
                          </m:ctrlPr>
                        </m:sSubSupPr>
                        <m:e>
                          <m:r>
                            <a:rPr lang="en-US" sz="2200" i="1" smtClean="0">
                              <a:latin typeface="Cambria Math" charset="0"/>
                              <a:ea typeface="Cambria Math" charset="0"/>
                              <a:cs typeface="Cambria Math" charset="0"/>
                            </a:rPr>
                            <m:t>∆</m:t>
                          </m:r>
                          <m:r>
                            <a:rPr lang="en-US" sz="2200" b="0" i="1" smtClean="0">
                              <a:latin typeface="Cambria Math" charset="0"/>
                              <a:ea typeface="Cambria Math" charset="0"/>
                              <a:cs typeface="Cambria Math" charset="0"/>
                            </a:rPr>
                            <m:t>𝐺</m:t>
                          </m:r>
                        </m:e>
                        <m:sub>
                          <m:r>
                            <a:rPr lang="en-US" sz="2200" b="0" i="1" smtClean="0">
                              <a:latin typeface="Cambria Math" charset="0"/>
                            </a:rPr>
                            <m:t>𝑏𝑖𝑛𝑑</m:t>
                          </m:r>
                        </m:sub>
                        <m:sup>
                          <m:r>
                            <a:rPr lang="en-US" sz="2200" b="0" i="1" smtClean="0">
                              <a:latin typeface="Cambria Math" charset="0"/>
                            </a:rPr>
                            <m:t>0</m:t>
                          </m:r>
                        </m:sup>
                      </m:sSubSup>
                      <m:r>
                        <a:rPr lang="en-US" sz="2200" b="0" i="1" smtClean="0">
                          <a:latin typeface="Cambria Math" charset="0"/>
                        </a:rPr>
                        <m:t>=−</m:t>
                      </m:r>
                      <m:r>
                        <a:rPr lang="en-US" sz="2200" b="0" i="1" smtClean="0">
                          <a:latin typeface="Cambria Math" charset="0"/>
                        </a:rPr>
                        <m:t>𝑅𝑇𝑙𝑛</m:t>
                      </m:r>
                      <m:sSub>
                        <m:sSubPr>
                          <m:ctrlPr>
                            <a:rPr lang="en-US" sz="2200" b="0" i="1" smtClean="0">
                              <a:latin typeface="Cambria Math" charset="0"/>
                            </a:rPr>
                          </m:ctrlPr>
                        </m:sSubPr>
                        <m:e>
                          <m:r>
                            <a:rPr lang="en-US" sz="2200" b="0" i="1" smtClean="0">
                              <a:latin typeface="Cambria Math" charset="0"/>
                            </a:rPr>
                            <m:t>𝐾</m:t>
                          </m:r>
                        </m:e>
                        <m:sub>
                          <m:r>
                            <a:rPr lang="en-US" sz="2200" b="0" i="1" smtClean="0">
                              <a:latin typeface="Cambria Math" charset="0"/>
                            </a:rPr>
                            <m:t>𝐴</m:t>
                          </m:r>
                        </m:sub>
                      </m:sSub>
                    </m:oMath>
                  </m:oMathPara>
                </a14:m>
                <a:endParaRPr lang="en-US" sz="2200" dirty="0"/>
              </a:p>
            </p:txBody>
          </p:sp>
        </mc:Choice>
        <mc:Fallback>
          <p:sp>
            <p:nvSpPr>
              <p:cNvPr id="9" name="TextBox 8"/>
              <p:cNvSpPr txBox="1">
                <a:spLocks noRot="1" noChangeAspect="1" noMove="1" noResize="1" noEditPoints="1" noAdjustHandles="1" noChangeArrowheads="1" noChangeShapeType="1" noTextEdit="1"/>
              </p:cNvSpPr>
              <p:nvPr/>
            </p:nvSpPr>
            <p:spPr>
              <a:xfrm>
                <a:off x="1077899" y="5263689"/>
                <a:ext cx="2293641" cy="359137"/>
              </a:xfrm>
              <a:prstGeom prst="rect">
                <a:avLst/>
              </a:prstGeom>
              <a:blipFill rotWithShape="0">
                <a:blip r:embed="rId3"/>
                <a:stretch>
                  <a:fillRect l="-2394" r="-798" b="-203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1030855" y="3151376"/>
                <a:ext cx="1591141" cy="7062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charset="0"/>
                            </a:rPr>
                          </m:ctrlPr>
                        </m:sSubPr>
                        <m:e>
                          <m:r>
                            <a:rPr lang="en-US" sz="2200" b="0" i="1" smtClean="0">
                              <a:latin typeface="Cambria Math" charset="0"/>
                            </a:rPr>
                            <m:t>𝐾</m:t>
                          </m:r>
                        </m:e>
                        <m:sub>
                          <m:r>
                            <a:rPr lang="en-US" sz="2200" b="0" i="1" smtClean="0">
                              <a:latin typeface="Cambria Math" charset="0"/>
                            </a:rPr>
                            <m:t>𝐴</m:t>
                          </m:r>
                        </m:sub>
                      </m:sSub>
                      <m:r>
                        <a:rPr lang="en-US" sz="2200" b="0" i="1" smtClean="0">
                          <a:latin typeface="Cambria Math" charset="0"/>
                        </a:rPr>
                        <m:t>= </m:t>
                      </m:r>
                      <m:f>
                        <m:fPr>
                          <m:ctrlPr>
                            <a:rPr lang="mr-IN" sz="2200" b="0" i="1" smtClean="0">
                              <a:latin typeface="Cambria Math" charset="0"/>
                            </a:rPr>
                          </m:ctrlPr>
                        </m:fPr>
                        <m:num>
                          <m:r>
                            <a:rPr lang="en-US" sz="2200" b="0" i="1" smtClean="0">
                              <a:latin typeface="Cambria Math" charset="0"/>
                            </a:rPr>
                            <m:t>[</m:t>
                          </m:r>
                          <m:r>
                            <a:rPr lang="en-US" sz="2200" b="0" i="1" smtClean="0">
                              <a:latin typeface="Cambria Math" charset="0"/>
                            </a:rPr>
                            <m:t>𝑃</m:t>
                          </m:r>
                          <m:r>
                            <a:rPr lang="en-US" sz="2200" b="0" i="1" smtClean="0">
                              <a:latin typeface="Cambria Math" charset="0"/>
                            </a:rPr>
                            <m:t>•</m:t>
                          </m:r>
                          <m:r>
                            <a:rPr lang="en-US" sz="2200" b="0" i="1" smtClean="0">
                              <a:latin typeface="Cambria Math" charset="0"/>
                            </a:rPr>
                            <m:t>𝐿</m:t>
                          </m:r>
                          <m:r>
                            <a:rPr lang="en-US" sz="2200" b="0" i="1" smtClean="0">
                              <a:latin typeface="Cambria Math" charset="0"/>
                            </a:rPr>
                            <m:t>]</m:t>
                          </m:r>
                        </m:num>
                        <m:den>
                          <m:d>
                            <m:dPr>
                              <m:begChr m:val="["/>
                              <m:endChr m:val="]"/>
                              <m:ctrlPr>
                                <a:rPr lang="en-US" sz="2200" b="0" i="1" smtClean="0">
                                  <a:latin typeface="Cambria Math" charset="0"/>
                                </a:rPr>
                              </m:ctrlPr>
                            </m:dPr>
                            <m:e>
                              <m:r>
                                <a:rPr lang="en-US" sz="2200" b="0" i="1" smtClean="0">
                                  <a:latin typeface="Cambria Math" charset="0"/>
                                </a:rPr>
                                <m:t>𝑃</m:t>
                              </m:r>
                            </m:e>
                          </m:d>
                          <m:r>
                            <a:rPr lang="en-US" sz="2200" b="0" i="1" smtClean="0">
                              <a:latin typeface="Cambria Math" charset="0"/>
                            </a:rPr>
                            <m:t>[</m:t>
                          </m:r>
                          <m:r>
                            <a:rPr lang="en-US" sz="2200" b="0" i="1" smtClean="0">
                              <a:latin typeface="Cambria Math" charset="0"/>
                            </a:rPr>
                            <m:t>𝐿</m:t>
                          </m:r>
                          <m:r>
                            <a:rPr lang="en-US" sz="2200" b="0" i="1" smtClean="0">
                              <a:latin typeface="Cambria Math" charset="0"/>
                            </a:rPr>
                            <m:t>]</m:t>
                          </m:r>
                        </m:den>
                      </m:f>
                    </m:oMath>
                  </m:oMathPara>
                </a14:m>
                <a:endParaRPr lang="en-US" sz="2200" dirty="0"/>
              </a:p>
            </p:txBody>
          </p:sp>
        </mc:Choice>
        <mc:Fallback>
          <p:sp>
            <p:nvSpPr>
              <p:cNvPr id="14" name="TextBox 13"/>
              <p:cNvSpPr txBox="1">
                <a:spLocks noRot="1" noChangeAspect="1" noMove="1" noResize="1" noEditPoints="1" noAdjustHandles="1" noChangeArrowheads="1" noChangeShapeType="1" noTextEdit="1"/>
              </p:cNvSpPr>
              <p:nvPr/>
            </p:nvSpPr>
            <p:spPr>
              <a:xfrm>
                <a:off x="1030855" y="3151376"/>
                <a:ext cx="1591141" cy="706284"/>
              </a:xfrm>
              <a:prstGeom prst="rect">
                <a:avLst/>
              </a:prstGeom>
              <a:blipFill rotWithShape="0">
                <a:blip r:embed="rId4"/>
                <a:stretch>
                  <a:fillRect/>
                </a:stretch>
              </a:blipFill>
            </p:spPr>
            <p:txBody>
              <a:bodyPr/>
              <a:lstStyle/>
              <a:p>
                <a:r>
                  <a:rPr lang="en-US">
                    <a:noFill/>
                  </a:rPr>
                  <a:t> </a:t>
                </a:r>
              </a:p>
            </p:txBody>
          </p:sp>
        </mc:Fallback>
      </mc:AlternateContent>
      <p:sp>
        <p:nvSpPr>
          <p:cNvPr id="8" name="TextBox 7"/>
          <p:cNvSpPr txBox="1"/>
          <p:nvPr/>
        </p:nvSpPr>
        <p:spPr>
          <a:xfrm>
            <a:off x="2862153" y="3246160"/>
            <a:ext cx="2932791" cy="430887"/>
          </a:xfrm>
          <a:prstGeom prst="rect">
            <a:avLst/>
          </a:prstGeom>
          <a:noFill/>
        </p:spPr>
        <p:txBody>
          <a:bodyPr wrap="none" rtlCol="0">
            <a:spAutoFit/>
          </a:bodyPr>
          <a:lstStyle/>
          <a:p>
            <a:r>
              <a:rPr lang="en-US" sz="2200" dirty="0" smtClean="0"/>
              <a:t>K</a:t>
            </a:r>
            <a:r>
              <a:rPr lang="en-US" sz="2200" baseline="-25000" dirty="0" smtClean="0"/>
              <a:t>A</a:t>
            </a:r>
            <a:r>
              <a:rPr lang="en-US" sz="2200" dirty="0" smtClean="0"/>
              <a:t>: Association constant</a:t>
            </a:r>
            <a:endParaRPr lang="en-US" sz="2200" dirty="0"/>
          </a:p>
        </p:txBody>
      </p:sp>
      <p:sp>
        <p:nvSpPr>
          <p:cNvPr id="15" name="TextBox 14"/>
          <p:cNvSpPr txBox="1"/>
          <p:nvPr/>
        </p:nvSpPr>
        <p:spPr>
          <a:xfrm>
            <a:off x="3833242" y="1720996"/>
            <a:ext cx="2435731" cy="430887"/>
          </a:xfrm>
          <a:prstGeom prst="rect">
            <a:avLst/>
          </a:prstGeom>
          <a:noFill/>
        </p:spPr>
        <p:txBody>
          <a:bodyPr wrap="none" rtlCol="0">
            <a:spAutoFit/>
          </a:bodyPr>
          <a:lstStyle/>
          <a:p>
            <a:r>
              <a:rPr lang="en-US" sz="2200" dirty="0" smtClean="0"/>
              <a:t>P: Protein, L</a:t>
            </a:r>
            <a:r>
              <a:rPr lang="en-US" sz="2200" smtClean="0"/>
              <a:t>: Ligand</a:t>
            </a:r>
            <a:endParaRPr lang="en-US" sz="2200"/>
          </a:p>
        </p:txBody>
      </p:sp>
      <p:sp>
        <p:nvSpPr>
          <p:cNvPr id="18" name="TextBox 17"/>
          <p:cNvSpPr txBox="1"/>
          <p:nvPr/>
        </p:nvSpPr>
        <p:spPr>
          <a:xfrm>
            <a:off x="955905" y="990601"/>
            <a:ext cx="8729441" cy="430887"/>
          </a:xfrm>
          <a:prstGeom prst="rect">
            <a:avLst/>
          </a:prstGeom>
          <a:noFill/>
        </p:spPr>
        <p:txBody>
          <a:bodyPr wrap="none" rtlCol="0">
            <a:spAutoFit/>
          </a:bodyPr>
          <a:lstStyle/>
          <a:p>
            <a:r>
              <a:rPr lang="en-US" sz="2200" dirty="0" smtClean="0"/>
              <a:t>Binding of a ligand to a protein can be described as an equilibrium process:</a:t>
            </a:r>
            <a:endParaRPr lang="en-US" sz="2200" dirty="0"/>
          </a:p>
        </p:txBody>
      </p:sp>
      <p:sp>
        <p:nvSpPr>
          <p:cNvPr id="23" name="TextBox 22"/>
          <p:cNvSpPr txBox="1"/>
          <p:nvPr/>
        </p:nvSpPr>
        <p:spPr>
          <a:xfrm>
            <a:off x="955905" y="2515765"/>
            <a:ext cx="6327758" cy="430887"/>
          </a:xfrm>
          <a:prstGeom prst="rect">
            <a:avLst/>
          </a:prstGeom>
          <a:noFill/>
        </p:spPr>
        <p:txBody>
          <a:bodyPr wrap="none" rtlCol="0">
            <a:spAutoFit/>
          </a:bodyPr>
          <a:lstStyle/>
          <a:p>
            <a:r>
              <a:rPr lang="en-US" sz="2200" dirty="0" smtClean="0"/>
              <a:t>We can consequently </a:t>
            </a:r>
            <a:r>
              <a:rPr lang="en-US" sz="2200" dirty="0" smtClean="0"/>
              <a:t>define the association constant</a:t>
            </a:r>
            <a:r>
              <a:rPr lang="en-US" sz="2200" dirty="0" smtClean="0"/>
              <a:t>:</a:t>
            </a:r>
            <a:endParaRPr lang="en-US" sz="2200" dirty="0"/>
          </a:p>
        </p:txBody>
      </p:sp>
      <mc:AlternateContent xmlns:mc="http://schemas.openxmlformats.org/markup-compatibility/2006">
        <mc:Choice xmlns:a14="http://schemas.microsoft.com/office/drawing/2010/main" Requires="a14">
          <p:sp>
            <p:nvSpPr>
              <p:cNvPr id="24" name="TextBox 23"/>
              <p:cNvSpPr txBox="1"/>
              <p:nvPr/>
            </p:nvSpPr>
            <p:spPr>
              <a:xfrm>
                <a:off x="955905" y="4530620"/>
                <a:ext cx="6041141" cy="451470"/>
              </a:xfrm>
              <a:prstGeom prst="rect">
                <a:avLst/>
              </a:prstGeom>
              <a:noFill/>
            </p:spPr>
            <p:txBody>
              <a:bodyPr wrap="none" rtlCol="0">
                <a:spAutoFit/>
              </a:bodyPr>
              <a:lstStyle/>
              <a:p>
                <a:r>
                  <a:rPr lang="en-US" sz="2200" dirty="0" smtClean="0"/>
                  <a:t>Which relates to the free energy of binding </a:t>
                </a:r>
                <a14:m>
                  <m:oMath xmlns:m="http://schemas.openxmlformats.org/officeDocument/2006/math">
                    <m:sSubSup>
                      <m:sSubSupPr>
                        <m:ctrlPr>
                          <a:rPr lang="en-US" sz="2200" i="1">
                            <a:latin typeface="Cambria Math" charset="0"/>
                          </a:rPr>
                        </m:ctrlPr>
                      </m:sSubSupPr>
                      <m:e>
                        <m:r>
                          <a:rPr lang="en-US" sz="2200" i="1">
                            <a:latin typeface="Cambria Math" charset="0"/>
                            <a:ea typeface="Cambria Math" charset="0"/>
                            <a:cs typeface="Cambria Math" charset="0"/>
                          </a:rPr>
                          <m:t>∆</m:t>
                        </m:r>
                        <m:r>
                          <a:rPr lang="en-US" sz="2200" i="1">
                            <a:latin typeface="Cambria Math" charset="0"/>
                            <a:ea typeface="Cambria Math" charset="0"/>
                            <a:cs typeface="Cambria Math" charset="0"/>
                          </a:rPr>
                          <m:t>𝐺</m:t>
                        </m:r>
                      </m:e>
                      <m:sub>
                        <m:r>
                          <a:rPr lang="en-US" sz="2200" i="1">
                            <a:latin typeface="Cambria Math" charset="0"/>
                          </a:rPr>
                          <m:t>𝑏𝑖𝑛𝑑</m:t>
                        </m:r>
                      </m:sub>
                      <m:sup>
                        <m:r>
                          <a:rPr lang="en-US" sz="2200" i="1">
                            <a:latin typeface="Cambria Math" charset="0"/>
                          </a:rPr>
                          <m:t>0</m:t>
                        </m:r>
                      </m:sup>
                    </m:sSubSup>
                  </m:oMath>
                </a14:m>
                <a:r>
                  <a:rPr lang="en-US" sz="2200" dirty="0" smtClean="0"/>
                  <a:t> </a:t>
                </a:r>
                <a:endParaRPr lang="en-US" sz="2200" dirty="0"/>
              </a:p>
            </p:txBody>
          </p:sp>
        </mc:Choice>
        <mc:Fallback>
          <p:sp>
            <p:nvSpPr>
              <p:cNvPr id="24" name="TextBox 23"/>
              <p:cNvSpPr txBox="1">
                <a:spLocks noRot="1" noChangeAspect="1" noMove="1" noResize="1" noEditPoints="1" noAdjustHandles="1" noChangeArrowheads="1" noChangeShapeType="1" noTextEdit="1"/>
              </p:cNvSpPr>
              <p:nvPr/>
            </p:nvSpPr>
            <p:spPr>
              <a:xfrm>
                <a:off x="955905" y="4530620"/>
                <a:ext cx="6041141" cy="451470"/>
              </a:xfrm>
              <a:prstGeom prst="rect">
                <a:avLst/>
              </a:prstGeom>
              <a:blipFill rotWithShape="0">
                <a:blip r:embed="rId5"/>
                <a:stretch>
                  <a:fillRect l="-1312" t="-5405" b="-27027"/>
                </a:stretch>
              </a:blipFill>
            </p:spPr>
            <p:txBody>
              <a:bodyPr/>
              <a:lstStyle/>
              <a:p>
                <a:r>
                  <a:rPr lang="en-US">
                    <a:noFill/>
                  </a:rPr>
                  <a:t> </a:t>
                </a:r>
              </a:p>
            </p:txBody>
          </p:sp>
        </mc:Fallback>
      </mc:AlternateContent>
      <p:sp>
        <p:nvSpPr>
          <p:cNvPr id="6" name="Date Placeholder 5"/>
          <p:cNvSpPr>
            <a:spLocks noGrp="1"/>
          </p:cNvSpPr>
          <p:nvPr>
            <p:ph type="dt" sz="half" idx="10"/>
          </p:nvPr>
        </p:nvSpPr>
        <p:spPr/>
        <p:txBody>
          <a:bodyPr/>
          <a:lstStyle/>
          <a:p>
            <a:r>
              <a:rPr lang="de-DE" smtClean="0"/>
              <a:t>Daniel Seeliger</a:t>
            </a:r>
            <a:endParaRPr lang="en-US"/>
          </a:p>
        </p:txBody>
      </p:sp>
      <p:sp>
        <p:nvSpPr>
          <p:cNvPr id="16" name="Footer Placeholder 15"/>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87556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8" grpId="0"/>
      <p:bldP spid="23"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88229" y="2536371"/>
            <a:ext cx="4150560" cy="523220"/>
          </a:xfrm>
          <a:prstGeom prst="rect">
            <a:avLst/>
          </a:prstGeom>
          <a:noFill/>
        </p:spPr>
        <p:txBody>
          <a:bodyPr wrap="none" rtlCol="0">
            <a:spAutoFit/>
          </a:bodyPr>
          <a:lstStyle/>
          <a:p>
            <a:r>
              <a:rPr lang="en-US" sz="2800" dirty="0" smtClean="0"/>
              <a:t>Intermolecular Interactions</a:t>
            </a:r>
            <a:endParaRPr lang="en-US" sz="2800" dirty="0"/>
          </a:p>
        </p:txBody>
      </p:sp>
      <p:sp>
        <p:nvSpPr>
          <p:cNvPr id="3" name="Date Placeholder 2"/>
          <p:cNvSpPr>
            <a:spLocks noGrp="1"/>
          </p:cNvSpPr>
          <p:nvPr>
            <p:ph type="dt" sz="half" idx="10"/>
          </p:nvPr>
        </p:nvSpPr>
        <p:spPr/>
        <p:txBody>
          <a:bodyPr/>
          <a:lstStyle/>
          <a:p>
            <a:r>
              <a:rPr lang="de-DE" smtClean="0"/>
              <a:t>Daniel Seeliger</a:t>
            </a:r>
            <a:endParaRPr lang="en-US"/>
          </a:p>
        </p:txBody>
      </p:sp>
      <p:sp>
        <p:nvSpPr>
          <p:cNvPr id="4" name="Footer Placeholder 3"/>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4443018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1227007" y="3129407"/>
                <a:ext cx="1619418" cy="7185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charset="0"/>
                            </a:rPr>
                          </m:ctrlPr>
                        </m:sSubPr>
                        <m:e>
                          <m:r>
                            <a:rPr lang="en-US" sz="2200" b="0" i="1" smtClean="0">
                              <a:latin typeface="Cambria Math" charset="0"/>
                            </a:rPr>
                            <m:t>𝐾</m:t>
                          </m:r>
                        </m:e>
                        <m:sub>
                          <m:r>
                            <a:rPr lang="en-US" sz="2200" b="0" i="1" smtClean="0">
                              <a:latin typeface="Cambria Math" charset="0"/>
                            </a:rPr>
                            <m:t>𝐷</m:t>
                          </m:r>
                        </m:sub>
                      </m:sSub>
                      <m:r>
                        <a:rPr lang="en-US" sz="2200" b="0" i="1" smtClean="0">
                          <a:latin typeface="Cambria Math" charset="0"/>
                        </a:rPr>
                        <m:t>= </m:t>
                      </m:r>
                      <m:f>
                        <m:fPr>
                          <m:ctrlPr>
                            <a:rPr lang="mr-IN" sz="2200" b="0" i="1" smtClean="0">
                              <a:latin typeface="Cambria Math" charset="0"/>
                            </a:rPr>
                          </m:ctrlPr>
                        </m:fPr>
                        <m:num>
                          <m:d>
                            <m:dPr>
                              <m:begChr m:val="["/>
                              <m:endChr m:val="]"/>
                              <m:ctrlPr>
                                <a:rPr lang="en-US" sz="2200" b="0" i="1" smtClean="0">
                                  <a:latin typeface="Cambria Math" charset="0"/>
                                </a:rPr>
                              </m:ctrlPr>
                            </m:dPr>
                            <m:e>
                              <m:r>
                                <a:rPr lang="en-US" sz="2200" b="0" i="1" smtClean="0">
                                  <a:latin typeface="Cambria Math" charset="0"/>
                                </a:rPr>
                                <m:t>𝑃</m:t>
                              </m:r>
                            </m:e>
                          </m:d>
                          <m:r>
                            <a:rPr lang="en-US" sz="2200" b="0" i="1" smtClean="0">
                              <a:latin typeface="Cambria Math" charset="0"/>
                            </a:rPr>
                            <m:t>[</m:t>
                          </m:r>
                          <m:r>
                            <a:rPr lang="en-US" sz="2200" b="0" i="1" smtClean="0">
                              <a:latin typeface="Cambria Math" charset="0"/>
                            </a:rPr>
                            <m:t>𝐿</m:t>
                          </m:r>
                          <m:r>
                            <a:rPr lang="en-US" sz="2200" b="0" i="1" smtClean="0">
                              <a:latin typeface="Cambria Math" charset="0"/>
                            </a:rPr>
                            <m:t>]</m:t>
                          </m:r>
                        </m:num>
                        <m:den>
                          <m:r>
                            <a:rPr lang="en-US" sz="2200" b="0" i="1" smtClean="0">
                              <a:latin typeface="Cambria Math" charset="0"/>
                            </a:rPr>
                            <m:t>[</m:t>
                          </m:r>
                          <m:r>
                            <a:rPr lang="en-US" sz="2200" b="0" i="1" smtClean="0">
                              <a:latin typeface="Cambria Math" charset="0"/>
                            </a:rPr>
                            <m:t>𝑃</m:t>
                          </m:r>
                          <m:r>
                            <a:rPr lang="en-US" sz="2200" b="0" i="1" smtClean="0">
                              <a:latin typeface="Cambria Math" charset="0"/>
                            </a:rPr>
                            <m:t>•</m:t>
                          </m:r>
                          <m:r>
                            <a:rPr lang="en-US" sz="2200" b="0" i="1" smtClean="0">
                              <a:latin typeface="Cambria Math" charset="0"/>
                            </a:rPr>
                            <m:t>𝐿</m:t>
                          </m:r>
                          <m:r>
                            <a:rPr lang="en-US" sz="2200" b="0" i="1" smtClean="0">
                              <a:latin typeface="Cambria Math" charset="0"/>
                            </a:rPr>
                            <m:t>]</m:t>
                          </m:r>
                        </m:den>
                      </m:f>
                    </m:oMath>
                  </m:oMathPara>
                </a14:m>
                <a:endParaRPr lang="en-US" sz="2200" dirty="0"/>
              </a:p>
            </p:txBody>
          </p:sp>
        </mc:Choice>
        <mc:Fallback>
          <p:sp>
            <p:nvSpPr>
              <p:cNvPr id="2" name="TextBox 1"/>
              <p:cNvSpPr txBox="1">
                <a:spLocks noRot="1" noChangeAspect="1" noMove="1" noResize="1" noEditPoints="1" noAdjustHandles="1" noChangeArrowheads="1" noChangeShapeType="1" noTextEdit="1"/>
              </p:cNvSpPr>
              <p:nvPr/>
            </p:nvSpPr>
            <p:spPr>
              <a:xfrm>
                <a:off x="1227007" y="3129407"/>
                <a:ext cx="1619418" cy="718595"/>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1812329" y="1511213"/>
            <a:ext cx="1054100" cy="254000"/>
          </a:xfrm>
          <a:prstGeom prst="rect">
            <a:avLst/>
          </a:prstGeom>
        </p:spPr>
      </p:pic>
      <p:sp>
        <p:nvSpPr>
          <p:cNvPr id="4" name="TextBox 3"/>
          <p:cNvSpPr txBox="1"/>
          <p:nvPr/>
        </p:nvSpPr>
        <p:spPr>
          <a:xfrm>
            <a:off x="2866429" y="1453547"/>
            <a:ext cx="718466" cy="430887"/>
          </a:xfrm>
          <a:prstGeom prst="rect">
            <a:avLst/>
          </a:prstGeom>
          <a:noFill/>
        </p:spPr>
        <p:txBody>
          <a:bodyPr wrap="none" rtlCol="0">
            <a:spAutoFit/>
          </a:bodyPr>
          <a:lstStyle/>
          <a:p>
            <a:r>
              <a:rPr lang="en-US" sz="2200" smtClean="0"/>
              <a:t>P + L</a:t>
            </a:r>
            <a:endParaRPr lang="en-US" sz="2200"/>
          </a:p>
        </p:txBody>
      </p:sp>
      <p:sp>
        <p:nvSpPr>
          <p:cNvPr id="5" name="TextBox 4"/>
          <p:cNvSpPr txBox="1"/>
          <p:nvPr/>
        </p:nvSpPr>
        <p:spPr>
          <a:xfrm>
            <a:off x="1227007" y="1453547"/>
            <a:ext cx="590226" cy="430887"/>
          </a:xfrm>
          <a:prstGeom prst="rect">
            <a:avLst/>
          </a:prstGeom>
          <a:noFill/>
        </p:spPr>
        <p:txBody>
          <a:bodyPr wrap="none" rtlCol="0">
            <a:spAutoFit/>
          </a:bodyPr>
          <a:lstStyle/>
          <a:p>
            <a:r>
              <a:rPr lang="en-US" sz="2200" dirty="0" smtClean="0"/>
              <a:t>P•L</a:t>
            </a:r>
            <a:endParaRPr lang="en-US" sz="2200" dirty="0"/>
          </a:p>
        </p:txBody>
      </p:sp>
      <mc:AlternateContent xmlns:mc="http://schemas.openxmlformats.org/markup-compatibility/2006">
        <mc:Choice xmlns:a14="http://schemas.microsoft.com/office/drawing/2010/main" Requires="a14">
          <p:sp>
            <p:nvSpPr>
              <p:cNvPr id="6" name="TextBox 5"/>
              <p:cNvSpPr txBox="1"/>
              <p:nvPr/>
            </p:nvSpPr>
            <p:spPr>
              <a:xfrm>
                <a:off x="1045030" y="5195716"/>
                <a:ext cx="2321918" cy="359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i="1" smtClean="0">
                              <a:latin typeface="Cambria Math" charset="0"/>
                            </a:rPr>
                          </m:ctrlPr>
                        </m:sSubSupPr>
                        <m:e>
                          <m:r>
                            <a:rPr lang="en-US" sz="2200" i="1" smtClean="0">
                              <a:latin typeface="Cambria Math" charset="0"/>
                              <a:ea typeface="Cambria Math" charset="0"/>
                              <a:cs typeface="Cambria Math" charset="0"/>
                            </a:rPr>
                            <m:t>∆</m:t>
                          </m:r>
                          <m:r>
                            <a:rPr lang="en-US" sz="2200" b="0" i="1" smtClean="0">
                              <a:latin typeface="Cambria Math" charset="0"/>
                              <a:ea typeface="Cambria Math" charset="0"/>
                              <a:cs typeface="Cambria Math" charset="0"/>
                            </a:rPr>
                            <m:t>𝐺</m:t>
                          </m:r>
                        </m:e>
                        <m:sub>
                          <m:r>
                            <a:rPr lang="en-US" sz="2200" b="0" i="1" smtClean="0">
                              <a:latin typeface="Cambria Math" charset="0"/>
                            </a:rPr>
                            <m:t>𝑏𝑖𝑛𝑑</m:t>
                          </m:r>
                        </m:sub>
                        <m:sup>
                          <m:r>
                            <a:rPr lang="en-US" sz="2200" b="0" i="1" smtClean="0">
                              <a:latin typeface="Cambria Math" charset="0"/>
                            </a:rPr>
                            <m:t>0</m:t>
                          </m:r>
                        </m:sup>
                      </m:sSubSup>
                      <m:r>
                        <a:rPr lang="en-US" sz="2200" b="0" i="1" smtClean="0">
                          <a:latin typeface="Cambria Math" charset="0"/>
                        </a:rPr>
                        <m:t>=+</m:t>
                      </m:r>
                      <m:r>
                        <a:rPr lang="en-US" sz="2200" b="0" i="1" smtClean="0">
                          <a:latin typeface="Cambria Math" charset="0"/>
                        </a:rPr>
                        <m:t>𝑅𝑇𝑙𝑛</m:t>
                      </m:r>
                      <m:sSub>
                        <m:sSubPr>
                          <m:ctrlPr>
                            <a:rPr lang="en-US" sz="2200" b="0" i="1" smtClean="0">
                              <a:latin typeface="Cambria Math" charset="0"/>
                            </a:rPr>
                          </m:ctrlPr>
                        </m:sSubPr>
                        <m:e>
                          <m:r>
                            <a:rPr lang="en-US" sz="2200" b="0" i="1" smtClean="0">
                              <a:latin typeface="Cambria Math" charset="0"/>
                            </a:rPr>
                            <m:t>𝐾</m:t>
                          </m:r>
                        </m:e>
                        <m:sub>
                          <m:r>
                            <a:rPr lang="en-US" sz="2200" b="0" i="1" smtClean="0">
                              <a:latin typeface="Cambria Math" charset="0"/>
                            </a:rPr>
                            <m:t>𝐷</m:t>
                          </m:r>
                        </m:sub>
                      </m:sSub>
                    </m:oMath>
                  </m:oMathPara>
                </a14:m>
                <a:endParaRPr lang="en-US" sz="2200" dirty="0"/>
              </a:p>
            </p:txBody>
          </p:sp>
        </mc:Choice>
        <mc:Fallback>
          <p:sp>
            <p:nvSpPr>
              <p:cNvPr id="6" name="TextBox 5"/>
              <p:cNvSpPr txBox="1">
                <a:spLocks noRot="1" noChangeAspect="1" noMove="1" noResize="1" noEditPoints="1" noAdjustHandles="1" noChangeArrowheads="1" noChangeShapeType="1" noTextEdit="1"/>
              </p:cNvSpPr>
              <p:nvPr/>
            </p:nvSpPr>
            <p:spPr>
              <a:xfrm>
                <a:off x="1045030" y="5195716"/>
                <a:ext cx="2321918" cy="359137"/>
              </a:xfrm>
              <a:prstGeom prst="rect">
                <a:avLst/>
              </a:prstGeom>
              <a:blipFill rotWithShape="0">
                <a:blip r:embed="rId4"/>
                <a:stretch>
                  <a:fillRect l="-2362" r="-525" b="-20339"/>
                </a:stretch>
              </a:blipFill>
            </p:spPr>
            <p:txBody>
              <a:bodyPr/>
              <a:lstStyle/>
              <a:p>
                <a:r>
                  <a:rPr lang="en-US">
                    <a:noFill/>
                  </a:rPr>
                  <a:t> </a:t>
                </a:r>
              </a:p>
            </p:txBody>
          </p:sp>
        </mc:Fallback>
      </mc:AlternateContent>
      <p:sp>
        <p:nvSpPr>
          <p:cNvPr id="7" name="TextBox 6"/>
          <p:cNvSpPr txBox="1"/>
          <p:nvPr/>
        </p:nvSpPr>
        <p:spPr>
          <a:xfrm>
            <a:off x="1045029" y="783771"/>
            <a:ext cx="8211030" cy="430887"/>
          </a:xfrm>
          <a:prstGeom prst="rect">
            <a:avLst/>
          </a:prstGeom>
          <a:noFill/>
        </p:spPr>
        <p:txBody>
          <a:bodyPr wrap="none" rtlCol="0">
            <a:spAutoFit/>
          </a:bodyPr>
          <a:lstStyle/>
          <a:p>
            <a:r>
              <a:rPr lang="en-US" sz="2200" dirty="0" smtClean="0"/>
              <a:t>To describe the strength of binding we usually look at the dissociation:</a:t>
            </a:r>
            <a:endParaRPr lang="en-US" sz="2200" dirty="0"/>
          </a:p>
        </p:txBody>
      </p:sp>
      <p:sp>
        <p:nvSpPr>
          <p:cNvPr id="8" name="TextBox 7"/>
          <p:cNvSpPr txBox="1"/>
          <p:nvPr/>
        </p:nvSpPr>
        <p:spPr>
          <a:xfrm>
            <a:off x="1045029" y="2615211"/>
            <a:ext cx="3981154" cy="430887"/>
          </a:xfrm>
          <a:prstGeom prst="rect">
            <a:avLst/>
          </a:prstGeom>
          <a:noFill/>
        </p:spPr>
        <p:txBody>
          <a:bodyPr wrap="none" rtlCol="0">
            <a:spAutoFit/>
          </a:bodyPr>
          <a:lstStyle/>
          <a:p>
            <a:r>
              <a:rPr lang="en-US" sz="2200" dirty="0" smtClean="0"/>
              <a:t>With the dissociation constant K</a:t>
            </a:r>
            <a:r>
              <a:rPr lang="en-US" sz="2200" baseline="-25000" dirty="0" smtClean="0"/>
              <a:t>D</a:t>
            </a:r>
            <a:endParaRPr lang="en-US" sz="2200" baseline="-25000" dirty="0"/>
          </a:p>
        </p:txBody>
      </p:sp>
      <p:sp>
        <p:nvSpPr>
          <p:cNvPr id="9" name="TextBox 8"/>
          <p:cNvSpPr txBox="1"/>
          <p:nvPr/>
        </p:nvSpPr>
        <p:spPr>
          <a:xfrm>
            <a:off x="1045029" y="4567369"/>
            <a:ext cx="4643707" cy="430887"/>
          </a:xfrm>
          <a:prstGeom prst="rect">
            <a:avLst/>
          </a:prstGeom>
          <a:noFill/>
        </p:spPr>
        <p:txBody>
          <a:bodyPr wrap="none" rtlCol="0">
            <a:spAutoFit/>
          </a:bodyPr>
          <a:lstStyle/>
          <a:p>
            <a:r>
              <a:rPr lang="en-US" sz="2200" dirty="0" smtClean="0"/>
              <a:t>The free energy of binding then writes:</a:t>
            </a:r>
            <a:endParaRPr lang="en-US" sz="2200" baseline="-25000" dirty="0"/>
          </a:p>
        </p:txBody>
      </p:sp>
      <p:sp>
        <p:nvSpPr>
          <p:cNvPr id="10" name="TextBox 9"/>
          <p:cNvSpPr txBox="1"/>
          <p:nvPr/>
        </p:nvSpPr>
        <p:spPr>
          <a:xfrm>
            <a:off x="3177572" y="3238700"/>
            <a:ext cx="497252" cy="430887"/>
          </a:xfrm>
          <a:prstGeom prst="rect">
            <a:avLst/>
          </a:prstGeom>
          <a:noFill/>
        </p:spPr>
        <p:txBody>
          <a:bodyPr wrap="none" rtlCol="0">
            <a:spAutoFit/>
          </a:bodyPr>
          <a:lstStyle/>
          <a:p>
            <a:r>
              <a:rPr lang="en-US" sz="2200" smtClean="0"/>
              <a:t>(1)</a:t>
            </a:r>
            <a:endParaRPr lang="en-US" sz="2200"/>
          </a:p>
        </p:txBody>
      </p:sp>
      <p:sp>
        <p:nvSpPr>
          <p:cNvPr id="11" name="Date Placeholder 10"/>
          <p:cNvSpPr>
            <a:spLocks noGrp="1"/>
          </p:cNvSpPr>
          <p:nvPr>
            <p:ph type="dt" sz="half" idx="10"/>
          </p:nvPr>
        </p:nvSpPr>
        <p:spPr/>
        <p:txBody>
          <a:bodyPr/>
          <a:lstStyle/>
          <a:p>
            <a:r>
              <a:rPr lang="de-DE" smtClean="0"/>
              <a:t>Daniel Seeliger</a:t>
            </a:r>
            <a:endParaRPr lang="en-US"/>
          </a:p>
        </p:txBody>
      </p:sp>
      <p:sp>
        <p:nvSpPr>
          <p:cNvPr id="12" name="Footer Placeholder 11"/>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31216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4507" y="2010229"/>
            <a:ext cx="184731" cy="369332"/>
          </a:xfrm>
          <a:prstGeom prst="rect">
            <a:avLst/>
          </a:prstGeom>
          <a:noFill/>
        </p:spPr>
        <p:txBody>
          <a:bodyPr wrap="none" rtlCol="0">
            <a:spAutoFit/>
          </a:bodyPr>
          <a:lstStyle/>
          <a:p>
            <a:endParaRPr lang="en-US"/>
          </a:p>
        </p:txBody>
      </p:sp>
      <mc:AlternateContent xmlns:mc="http://schemas.openxmlformats.org/markup-compatibility/2006" xmlns:a14="http://schemas.microsoft.com/office/drawing/2010/main">
        <mc:Choice Requires="a14">
          <p:sp>
            <p:nvSpPr>
              <p:cNvPr id="3" name="TextBox 2"/>
              <p:cNvSpPr txBox="1"/>
              <p:nvPr/>
            </p:nvSpPr>
            <p:spPr>
              <a:xfrm>
                <a:off x="832400" y="915619"/>
                <a:ext cx="6586355" cy="5778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𝑓</m:t>
                      </m:r>
                      <m:r>
                        <a:rPr lang="en-US" b="0" i="1" smtClean="0">
                          <a:latin typeface="Cambria Math" charset="0"/>
                        </a:rPr>
                        <m:t>=</m:t>
                      </m:r>
                      <m:f>
                        <m:fPr>
                          <m:ctrlPr>
                            <a:rPr lang="mr-IN" b="0" i="1" smtClean="0">
                              <a:latin typeface="Cambria Math" charset="0"/>
                            </a:rPr>
                          </m:ctrlPr>
                        </m:fPr>
                        <m:num>
                          <m:r>
                            <a:rPr lang="en-US" b="0" i="1" smtClean="0">
                              <a:latin typeface="Cambria Math" charset="0"/>
                            </a:rPr>
                            <m:t>𝑐𝑜𝑛𝑐𝑒𝑛𝑡𝑟𝑎𝑡𝑖𝑜𝑛</m:t>
                          </m:r>
                          <m:r>
                            <a:rPr lang="en-US" b="0" i="1" smtClean="0">
                              <a:latin typeface="Cambria Math" charset="0"/>
                            </a:rPr>
                            <m:t> </m:t>
                          </m:r>
                          <m:r>
                            <a:rPr lang="en-US" b="0" i="1" smtClean="0">
                              <a:latin typeface="Cambria Math" charset="0"/>
                            </a:rPr>
                            <m:t>𝑜𝑓</m:t>
                          </m:r>
                          <m:r>
                            <a:rPr lang="en-US" b="0" i="1" smtClean="0">
                              <a:latin typeface="Cambria Math" charset="0"/>
                            </a:rPr>
                            <m:t> </m:t>
                          </m:r>
                          <m:r>
                            <a:rPr lang="en-US" b="0" i="1" smtClean="0">
                              <a:latin typeface="Cambria Math" charset="0"/>
                            </a:rPr>
                            <m:t>𝑝𝑟𝑜𝑡𝑒𝑖𝑛</m:t>
                          </m:r>
                          <m:r>
                            <a:rPr lang="en-US" b="0" i="1" smtClean="0">
                              <a:latin typeface="Cambria Math" charset="0"/>
                            </a:rPr>
                            <m:t> </m:t>
                          </m:r>
                          <m:r>
                            <a:rPr lang="en-US" b="0" i="1" smtClean="0">
                              <a:latin typeface="Cambria Math" charset="0"/>
                            </a:rPr>
                            <m:t>𝑤𝑖𝑡h</m:t>
                          </m:r>
                          <m:r>
                            <a:rPr lang="en-US" b="0" i="1" smtClean="0">
                              <a:latin typeface="Cambria Math" charset="0"/>
                            </a:rPr>
                            <m:t> </m:t>
                          </m:r>
                          <m:r>
                            <a:rPr lang="en-US" b="0" i="1" smtClean="0">
                              <a:latin typeface="Cambria Math" charset="0"/>
                            </a:rPr>
                            <m:t>𝑙𝑖𝑔𝑎𝑛𝑑</m:t>
                          </m:r>
                          <m:r>
                            <a:rPr lang="en-US" b="0" i="1" smtClean="0">
                              <a:latin typeface="Cambria Math" charset="0"/>
                            </a:rPr>
                            <m:t> </m:t>
                          </m:r>
                          <m:r>
                            <a:rPr lang="en-US" b="0" i="1" smtClean="0">
                              <a:latin typeface="Cambria Math" charset="0"/>
                            </a:rPr>
                            <m:t>𝑏𝑜𝑢𝑛𝑑</m:t>
                          </m:r>
                        </m:num>
                        <m:den>
                          <m:r>
                            <a:rPr lang="en-US" b="0" i="1" smtClean="0">
                              <a:latin typeface="Cambria Math" charset="0"/>
                            </a:rPr>
                            <m:t>𝑡𝑜𝑡𝑎𝑙</m:t>
                          </m:r>
                          <m:r>
                            <a:rPr lang="en-US" b="0" i="1" smtClean="0">
                              <a:latin typeface="Cambria Math" charset="0"/>
                            </a:rPr>
                            <m:t> </m:t>
                          </m:r>
                          <m:r>
                            <a:rPr lang="en-US" b="0" i="1" smtClean="0">
                              <a:latin typeface="Cambria Math" charset="0"/>
                            </a:rPr>
                            <m:t>𝑝𝑟𝑜𝑡𝑒𝑖𝑛</m:t>
                          </m:r>
                          <m:r>
                            <a:rPr lang="en-US" b="0" i="1" smtClean="0">
                              <a:latin typeface="Cambria Math" charset="0"/>
                            </a:rPr>
                            <m:t> </m:t>
                          </m:r>
                          <m:r>
                            <a:rPr lang="en-US" b="0" i="1" smtClean="0">
                              <a:latin typeface="Cambria Math" charset="0"/>
                            </a:rPr>
                            <m:t>𝑐𝑜𝑛𝑐𝑒𝑛𝑡𝑟𝑎𝑡𝑖𝑜𝑛</m:t>
                          </m:r>
                        </m:den>
                      </m:f>
                      <m:r>
                        <a:rPr lang="en-US" b="0" i="1" smtClean="0">
                          <a:latin typeface="Cambria Math" charset="0"/>
                        </a:rPr>
                        <m:t>=</m:t>
                      </m:r>
                      <m:f>
                        <m:fPr>
                          <m:ctrlPr>
                            <a:rPr lang="mr-IN" b="0" i="1" smtClean="0">
                              <a:latin typeface="Cambria Math" charset="0"/>
                            </a:rPr>
                          </m:ctrlPr>
                        </m:fPr>
                        <m:num>
                          <m:r>
                            <a:rPr lang="en-US" b="0" i="1" smtClean="0">
                              <a:latin typeface="Cambria Math" charset="0"/>
                            </a:rPr>
                            <m:t>[</m:t>
                          </m:r>
                          <m:r>
                            <a:rPr lang="en-US" b="0" i="1" smtClean="0">
                              <a:latin typeface="Cambria Math" charset="0"/>
                            </a:rPr>
                            <m:t>𝑃</m:t>
                          </m:r>
                          <m:r>
                            <a:rPr lang="en-US" b="0" i="1" smtClean="0">
                              <a:latin typeface="Cambria Math" charset="0"/>
                            </a:rPr>
                            <m:t>•</m:t>
                          </m:r>
                          <m:r>
                            <a:rPr lang="en-US" b="0" i="1" smtClean="0">
                              <a:latin typeface="Cambria Math" charset="0"/>
                            </a:rPr>
                            <m:t>𝐿</m:t>
                          </m:r>
                          <m:r>
                            <a:rPr lang="en-US" b="0" i="1" smtClean="0">
                              <a:latin typeface="Cambria Math" charset="0"/>
                            </a:rPr>
                            <m:t>]</m:t>
                          </m:r>
                        </m:num>
                        <m:den>
                          <m:d>
                            <m:dPr>
                              <m:begChr m:val="["/>
                              <m:endChr m:val="]"/>
                              <m:ctrlPr>
                                <a:rPr lang="en-US" b="0" i="1" smtClean="0">
                                  <a:latin typeface="Cambria Math" charset="0"/>
                                </a:rPr>
                              </m:ctrlPr>
                            </m:dPr>
                            <m:e>
                              <m:r>
                                <a:rPr lang="en-US" b="0" i="1" smtClean="0">
                                  <a:latin typeface="Cambria Math" charset="0"/>
                                </a:rPr>
                                <m:t>𝑃</m:t>
                              </m:r>
                            </m:e>
                          </m:d>
                          <m:r>
                            <a:rPr lang="en-US" b="0" i="1" smtClean="0">
                              <a:latin typeface="Cambria Math" charset="0"/>
                            </a:rPr>
                            <m:t>+[</m:t>
                          </m:r>
                          <m:r>
                            <a:rPr lang="en-US" b="0" i="1" smtClean="0">
                              <a:latin typeface="Cambria Math" charset="0"/>
                            </a:rPr>
                            <m:t>𝑃</m:t>
                          </m:r>
                          <m:r>
                            <a:rPr lang="en-US" b="0" i="1" smtClean="0">
                              <a:latin typeface="Cambria Math" charset="0"/>
                            </a:rPr>
                            <m:t>•</m:t>
                          </m:r>
                          <m:r>
                            <a:rPr lang="en-US" b="0" i="1" smtClean="0">
                              <a:latin typeface="Cambria Math" charset="0"/>
                            </a:rPr>
                            <m:t>𝐿</m:t>
                          </m:r>
                          <m:r>
                            <a:rPr lang="en-US" b="0" i="1" smtClean="0">
                              <a:latin typeface="Cambria Math" charset="0"/>
                            </a:rPr>
                            <m:t>]</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832400" y="915619"/>
                <a:ext cx="6586355" cy="57785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40034" y="4014639"/>
                <a:ext cx="2266838" cy="849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𝑓</m:t>
                      </m:r>
                      <m:r>
                        <a:rPr lang="en-US" b="0" i="1" smtClean="0">
                          <a:latin typeface="Cambria Math" charset="0"/>
                        </a:rPr>
                        <m:t>= </m:t>
                      </m:r>
                      <m:f>
                        <m:fPr>
                          <m:ctrlPr>
                            <a:rPr lang="mr-IN" b="0" i="1" smtClean="0">
                              <a:latin typeface="Cambria Math" charset="0"/>
                            </a:rPr>
                          </m:ctrlPr>
                        </m:fPr>
                        <m:num>
                          <m:d>
                            <m:dPr>
                              <m:begChr m:val="["/>
                              <m:endChr m:val="]"/>
                              <m:ctrlPr>
                                <a:rPr lang="en-US" b="0" i="1" smtClean="0">
                                  <a:latin typeface="Cambria Math" charset="0"/>
                                </a:rPr>
                              </m:ctrlPr>
                            </m:dPr>
                            <m:e>
                              <m:r>
                                <a:rPr lang="en-US" b="0" i="1" smtClean="0">
                                  <a:latin typeface="Cambria Math" charset="0"/>
                                </a:rPr>
                                <m:t>𝑃</m:t>
                              </m:r>
                            </m:e>
                          </m:d>
                          <m:r>
                            <a:rPr lang="en-US" b="0" i="1" smtClean="0">
                              <a:latin typeface="Cambria Math" charset="0"/>
                            </a:rPr>
                            <m:t>[</m:t>
                          </m:r>
                          <m:r>
                            <a:rPr lang="en-US" b="0" i="1" smtClean="0">
                              <a:latin typeface="Cambria Math" charset="0"/>
                            </a:rPr>
                            <m:t>𝐿</m:t>
                          </m:r>
                          <m:r>
                            <a:rPr lang="en-US" b="0" i="1" smtClean="0">
                              <a:latin typeface="Cambria Math" charset="0"/>
                            </a:rPr>
                            <m:t>]</m:t>
                          </m:r>
                        </m:num>
                        <m:den>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d>
                            <m:dPr>
                              <m:ctrlPr>
                                <a:rPr lang="mr-IN" b="0" i="1" smtClean="0">
                                  <a:latin typeface="Cambria Math" charset="0"/>
                                </a:rPr>
                              </m:ctrlPr>
                            </m:dPr>
                            <m:e>
                              <m:d>
                                <m:dPr>
                                  <m:begChr m:val="["/>
                                  <m:endChr m:val="]"/>
                                  <m:ctrlPr>
                                    <a:rPr lang="en-US" b="0" i="1" smtClean="0">
                                      <a:latin typeface="Cambria Math" charset="0"/>
                                    </a:rPr>
                                  </m:ctrlPr>
                                </m:dPr>
                                <m:e>
                                  <m:r>
                                    <a:rPr lang="en-US" b="0" i="1" smtClean="0">
                                      <a:latin typeface="Cambria Math" charset="0"/>
                                    </a:rPr>
                                    <m:t>𝑃</m:t>
                                  </m:r>
                                </m:e>
                              </m:d>
                              <m:r>
                                <a:rPr lang="en-US" b="0" i="1" smtClean="0">
                                  <a:latin typeface="Cambria Math" charset="0"/>
                                </a:rPr>
                                <m:t>+</m:t>
                              </m:r>
                              <m:f>
                                <m:fPr>
                                  <m:ctrlPr>
                                    <a:rPr lang="mr-IN" b="0" i="1" smtClean="0">
                                      <a:latin typeface="Cambria Math" charset="0"/>
                                    </a:rPr>
                                  </m:ctrlPr>
                                </m:fPr>
                                <m:num>
                                  <m:d>
                                    <m:dPr>
                                      <m:begChr m:val="["/>
                                      <m:endChr m:val="]"/>
                                      <m:ctrlPr>
                                        <a:rPr lang="en-US" b="0" i="1" smtClean="0">
                                          <a:latin typeface="Cambria Math" charset="0"/>
                                        </a:rPr>
                                      </m:ctrlPr>
                                    </m:dPr>
                                    <m:e>
                                      <m:r>
                                        <a:rPr lang="en-US" b="0" i="1" smtClean="0">
                                          <a:latin typeface="Cambria Math" charset="0"/>
                                        </a:rPr>
                                        <m:t>𝑃</m:t>
                                      </m:r>
                                    </m:e>
                                  </m:d>
                                  <m:r>
                                    <a:rPr lang="en-US" b="0" i="1" smtClean="0">
                                      <a:latin typeface="Cambria Math" charset="0"/>
                                    </a:rPr>
                                    <m:t>[</m:t>
                                  </m:r>
                                  <m:r>
                                    <a:rPr lang="en-US" b="0" i="1" smtClean="0">
                                      <a:latin typeface="Cambria Math" charset="0"/>
                                    </a:rPr>
                                    <m:t>𝐿</m:t>
                                  </m:r>
                                  <m:r>
                                    <a:rPr lang="en-US" b="0" i="1" smtClean="0">
                                      <a:latin typeface="Cambria Math" charset="0"/>
                                    </a:rPr>
                                    <m:t>]</m:t>
                                  </m:r>
                                </m:num>
                                <m:den>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den>
                              </m:f>
                            </m:e>
                          </m:d>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740034" y="4014639"/>
                <a:ext cx="2266838" cy="84946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32400" y="2515471"/>
                <a:ext cx="1647182" cy="583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charset="0"/>
                            </a:rPr>
                          </m:ctrlPr>
                        </m:dPr>
                        <m:e>
                          <m:r>
                            <a:rPr lang="en-US" b="0" i="1" smtClean="0">
                              <a:latin typeface="Cambria Math" charset="0"/>
                            </a:rPr>
                            <m:t>𝑃</m:t>
                          </m:r>
                          <m:r>
                            <a:rPr lang="en-US" b="0" i="1" smtClean="0">
                              <a:latin typeface="Cambria Math" charset="0"/>
                            </a:rPr>
                            <m:t>•</m:t>
                          </m:r>
                          <m:r>
                            <a:rPr lang="en-US" b="0" i="1" smtClean="0">
                              <a:latin typeface="Cambria Math" charset="0"/>
                            </a:rPr>
                            <m:t>𝐿</m:t>
                          </m:r>
                        </m:e>
                      </m:d>
                      <m:r>
                        <a:rPr lang="en-US" b="0" i="1" smtClean="0">
                          <a:latin typeface="Cambria Math" charset="0"/>
                        </a:rPr>
                        <m:t>= </m:t>
                      </m:r>
                      <m:f>
                        <m:fPr>
                          <m:ctrlPr>
                            <a:rPr lang="mr-IN" b="0" i="1" smtClean="0">
                              <a:latin typeface="Cambria Math" charset="0"/>
                            </a:rPr>
                          </m:ctrlPr>
                        </m:fPr>
                        <m:num>
                          <m:d>
                            <m:dPr>
                              <m:begChr m:val="["/>
                              <m:endChr m:val="]"/>
                              <m:ctrlPr>
                                <a:rPr lang="en-US" b="0" i="1" smtClean="0">
                                  <a:latin typeface="Cambria Math" charset="0"/>
                                </a:rPr>
                              </m:ctrlPr>
                            </m:dPr>
                            <m:e>
                              <m:r>
                                <a:rPr lang="en-US" b="0" i="1" smtClean="0">
                                  <a:latin typeface="Cambria Math" charset="0"/>
                                </a:rPr>
                                <m:t>𝑃</m:t>
                              </m:r>
                            </m:e>
                          </m:d>
                          <m:r>
                            <a:rPr lang="en-US" b="0" i="1" smtClean="0">
                              <a:latin typeface="Cambria Math" charset="0"/>
                            </a:rPr>
                            <m:t>[</m:t>
                          </m:r>
                          <m:r>
                            <a:rPr lang="en-US" b="0" i="1" smtClean="0">
                              <a:latin typeface="Cambria Math" charset="0"/>
                            </a:rPr>
                            <m:t>𝐿</m:t>
                          </m:r>
                          <m:r>
                            <a:rPr lang="en-US" b="0" i="1" smtClean="0">
                              <a:latin typeface="Cambria Math" charset="0"/>
                            </a:rPr>
                            <m:t>]</m:t>
                          </m:r>
                        </m:num>
                        <m:den>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832400" y="2515471"/>
                <a:ext cx="1647182" cy="58342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40034" y="5547893"/>
                <a:ext cx="2918171" cy="80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𝑓</m:t>
                      </m:r>
                      <m:r>
                        <a:rPr lang="en-US" b="0" i="1" smtClean="0">
                          <a:latin typeface="Cambria Math" charset="0"/>
                        </a:rPr>
                        <m:t>=</m:t>
                      </m:r>
                      <m:f>
                        <m:fPr>
                          <m:ctrlPr>
                            <a:rPr lang="mr-IN" b="0" i="1" smtClean="0">
                              <a:latin typeface="Cambria Math" charset="0"/>
                            </a:rPr>
                          </m:ctrlPr>
                        </m:fPr>
                        <m:num>
                          <m:r>
                            <a:rPr lang="en-US" b="0" i="1" smtClean="0">
                              <a:latin typeface="Cambria Math" charset="0"/>
                            </a:rPr>
                            <m:t>[</m:t>
                          </m:r>
                          <m:r>
                            <a:rPr lang="en-US" b="0" i="1" smtClean="0">
                              <a:latin typeface="Cambria Math" charset="0"/>
                            </a:rPr>
                            <m:t>𝐿</m:t>
                          </m:r>
                          <m:r>
                            <a:rPr lang="en-US" b="0" i="1" smtClean="0">
                              <a:latin typeface="Cambria Math" charset="0"/>
                            </a:rPr>
                            <m:t>]</m:t>
                          </m:r>
                        </m:num>
                        <m:den>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d>
                            <m:dPr>
                              <m:ctrlPr>
                                <a:rPr lang="mr-IN" b="0" i="1" smtClean="0">
                                  <a:latin typeface="Cambria Math" charset="0"/>
                                </a:rPr>
                              </m:ctrlPr>
                            </m:dPr>
                            <m:e>
                              <m:r>
                                <a:rPr lang="en-US" b="0" i="1" smtClean="0">
                                  <a:latin typeface="Cambria Math" charset="0"/>
                                </a:rPr>
                                <m:t>1+</m:t>
                              </m:r>
                              <m:f>
                                <m:fPr>
                                  <m:ctrlPr>
                                    <a:rPr lang="mr-IN" b="0" i="1" smtClean="0">
                                      <a:latin typeface="Cambria Math" charset="0"/>
                                    </a:rPr>
                                  </m:ctrlPr>
                                </m:fPr>
                                <m:num>
                                  <m:r>
                                    <a:rPr lang="en-US" b="0" i="1" smtClean="0">
                                      <a:latin typeface="Cambria Math" charset="0"/>
                                    </a:rPr>
                                    <m:t>[</m:t>
                                  </m:r>
                                  <m:r>
                                    <a:rPr lang="en-US" b="0" i="1" smtClean="0">
                                      <a:latin typeface="Cambria Math" charset="0"/>
                                    </a:rPr>
                                    <m:t>𝐿</m:t>
                                  </m:r>
                                  <m:r>
                                    <a:rPr lang="en-US" b="0" i="1" smtClean="0">
                                      <a:latin typeface="Cambria Math" charset="0"/>
                                    </a:rPr>
                                    <m:t>]</m:t>
                                  </m:r>
                                </m:num>
                                <m:den>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den>
                              </m:f>
                            </m:e>
                          </m:d>
                        </m:den>
                      </m:f>
                      <m:r>
                        <a:rPr lang="en-US" b="0" i="1" smtClean="0">
                          <a:latin typeface="Cambria Math" charset="0"/>
                        </a:rPr>
                        <m:t>=</m:t>
                      </m:r>
                      <m:f>
                        <m:fPr>
                          <m:ctrlPr>
                            <a:rPr lang="mr-IN" b="0" i="1" smtClean="0">
                              <a:latin typeface="Cambria Math" charset="0"/>
                            </a:rPr>
                          </m:ctrlPr>
                        </m:fPr>
                        <m:num>
                          <m:r>
                            <a:rPr lang="en-US" b="0" i="1" smtClean="0">
                              <a:latin typeface="Cambria Math" charset="0"/>
                            </a:rPr>
                            <m:t>[</m:t>
                          </m:r>
                          <m:r>
                            <a:rPr lang="en-US" b="0" i="1" smtClean="0">
                              <a:latin typeface="Cambria Math" charset="0"/>
                            </a:rPr>
                            <m:t>𝐿</m:t>
                          </m:r>
                          <m:r>
                            <a:rPr lang="en-US" b="0" i="1" smtClean="0">
                              <a:latin typeface="Cambria Math" charset="0"/>
                            </a:rPr>
                            <m:t>]</m:t>
                          </m:r>
                        </m:num>
                        <m:den>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r>
                            <a:rPr lang="en-US" b="0" i="1" smtClean="0">
                              <a:latin typeface="Cambria Math" charset="0"/>
                            </a:rPr>
                            <m:t>+[</m:t>
                          </m:r>
                          <m:r>
                            <a:rPr lang="en-US" b="0" i="1" smtClean="0">
                              <a:latin typeface="Cambria Math" charset="0"/>
                            </a:rPr>
                            <m:t>𝐿</m:t>
                          </m:r>
                          <m:r>
                            <a:rPr lang="en-US" b="0" i="1" smtClean="0">
                              <a:latin typeface="Cambria Math" charset="0"/>
                            </a:rPr>
                            <m:t>]</m:t>
                          </m:r>
                        </m:den>
                      </m:f>
                      <m:r>
                        <a:rPr lang="en-US" b="0" i="1" smtClean="0">
                          <a:latin typeface="Cambria Math" charset="0"/>
                        </a:rPr>
                        <m:t> </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40034" y="5547893"/>
                <a:ext cx="2918171" cy="809324"/>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072850" y="3171908"/>
                <a:ext cx="12919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𝑖𝑓</m:t>
                      </m:r>
                      <m:r>
                        <a:rPr lang="en-US" b="0" i="1" smtClean="0">
                          <a:latin typeface="Cambria Math" charset="0"/>
                        </a:rPr>
                        <m:t> </m:t>
                      </m:r>
                      <m:d>
                        <m:dPr>
                          <m:begChr m:val="["/>
                          <m:endChr m:val="]"/>
                          <m:ctrlPr>
                            <a:rPr lang="en-US" b="0" i="1" smtClean="0">
                              <a:latin typeface="Cambria Math" charset="0"/>
                            </a:rPr>
                          </m:ctrlPr>
                        </m:dPr>
                        <m:e>
                          <m:r>
                            <a:rPr lang="en-US" b="0" i="1" smtClean="0">
                              <a:latin typeface="Cambria Math" charset="0"/>
                            </a:rPr>
                            <m:t>𝐿</m:t>
                          </m:r>
                        </m:e>
                      </m:d>
                      <m:r>
                        <a:rPr lang="en-US" b="0" i="1" smtClean="0">
                          <a:latin typeface="Cambria Math" charset="0"/>
                        </a:rPr>
                        <m:t>= </m:t>
                      </m:r>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r>
                        <a:rPr lang="en-US" b="0" i="1" smtClean="0">
                          <a:latin typeface="Cambria Math" charset="0"/>
                        </a:rPr>
                        <m:t>:</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072850" y="3171908"/>
                <a:ext cx="1291956" cy="276999"/>
              </a:xfrm>
              <a:prstGeom prst="rect">
                <a:avLst/>
              </a:prstGeom>
              <a:blipFill rotWithShape="0">
                <a:blip r:embed="rId6"/>
                <a:stretch>
                  <a:fillRect l="-6132" t="-143478" r="-2358" b="-17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624963" y="3448907"/>
                <a:ext cx="1798889"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𝑓</m:t>
                      </m:r>
                      <m:r>
                        <a:rPr lang="en-US" b="0" i="1" smtClean="0">
                          <a:latin typeface="Cambria Math" charset="0"/>
                        </a:rPr>
                        <m:t>= </m:t>
                      </m:r>
                      <m:f>
                        <m:fPr>
                          <m:ctrlPr>
                            <a:rPr lang="mr-IN" b="0" i="1" smtClean="0">
                              <a:latin typeface="Cambria Math" charset="0"/>
                            </a:rPr>
                          </m:ctrlPr>
                        </m:fPr>
                        <m:num>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num>
                        <m:den>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den>
                      </m:f>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2</m:t>
                          </m:r>
                        </m:den>
                      </m:f>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7624963" y="3448907"/>
                <a:ext cx="1798889" cy="565732"/>
              </a:xfrm>
              <a:prstGeom prst="rect">
                <a:avLst/>
              </a:prstGeom>
              <a:blipFill rotWithShape="0">
                <a:blip r:embed="rId7"/>
                <a:stretch>
                  <a:fillRect/>
                </a:stretch>
              </a:blipFill>
            </p:spPr>
            <p:txBody>
              <a:bodyPr/>
              <a:lstStyle/>
              <a:p>
                <a:r>
                  <a:rPr lang="en-US">
                    <a:noFill/>
                  </a:rPr>
                  <a:t> </a:t>
                </a:r>
              </a:p>
            </p:txBody>
          </p:sp>
        </mc:Fallback>
      </mc:AlternateContent>
      <p:sp>
        <p:nvSpPr>
          <p:cNvPr id="9" name="TextBox 8"/>
          <p:cNvSpPr txBox="1"/>
          <p:nvPr/>
        </p:nvSpPr>
        <p:spPr>
          <a:xfrm>
            <a:off x="832400" y="293914"/>
            <a:ext cx="4085542" cy="369332"/>
          </a:xfrm>
          <a:prstGeom prst="rect">
            <a:avLst/>
          </a:prstGeom>
          <a:noFill/>
        </p:spPr>
        <p:txBody>
          <a:bodyPr wrap="none" rtlCol="0">
            <a:spAutoFit/>
          </a:bodyPr>
          <a:lstStyle/>
          <a:p>
            <a:r>
              <a:rPr lang="en-US" dirty="0" smtClean="0"/>
              <a:t>The fraction of protein bound to ligand is:</a:t>
            </a:r>
            <a:endParaRPr lang="en-US" dirty="0"/>
          </a:p>
        </p:txBody>
      </p:sp>
      <p:sp>
        <p:nvSpPr>
          <p:cNvPr id="10" name="TextBox 9"/>
          <p:cNvSpPr txBox="1"/>
          <p:nvPr/>
        </p:nvSpPr>
        <p:spPr>
          <a:xfrm>
            <a:off x="8055428" y="1019878"/>
            <a:ext cx="442750" cy="369332"/>
          </a:xfrm>
          <a:prstGeom prst="rect">
            <a:avLst/>
          </a:prstGeom>
          <a:noFill/>
        </p:spPr>
        <p:txBody>
          <a:bodyPr wrap="none" rtlCol="0">
            <a:spAutoFit/>
          </a:bodyPr>
          <a:lstStyle/>
          <a:p>
            <a:r>
              <a:rPr lang="en-US" smtClean="0"/>
              <a:t>(2)</a:t>
            </a:r>
            <a:endParaRPr lang="en-US"/>
          </a:p>
        </p:txBody>
      </p:sp>
      <p:sp>
        <p:nvSpPr>
          <p:cNvPr id="11" name="TextBox 10"/>
          <p:cNvSpPr txBox="1"/>
          <p:nvPr/>
        </p:nvSpPr>
        <p:spPr>
          <a:xfrm>
            <a:off x="832400" y="2010229"/>
            <a:ext cx="2936573" cy="369332"/>
          </a:xfrm>
          <a:prstGeom prst="rect">
            <a:avLst/>
          </a:prstGeom>
          <a:noFill/>
        </p:spPr>
        <p:txBody>
          <a:bodyPr wrap="none" rtlCol="0">
            <a:spAutoFit/>
          </a:bodyPr>
          <a:lstStyle/>
          <a:p>
            <a:r>
              <a:rPr lang="en-US" dirty="0" smtClean="0"/>
              <a:t>Rewriting equation (1) yields:</a:t>
            </a:r>
            <a:endParaRPr lang="en-US" dirty="0"/>
          </a:p>
        </p:txBody>
      </p:sp>
      <p:sp>
        <p:nvSpPr>
          <p:cNvPr id="12" name="TextBox 11"/>
          <p:cNvSpPr txBox="1"/>
          <p:nvPr/>
        </p:nvSpPr>
        <p:spPr>
          <a:xfrm>
            <a:off x="2914507" y="2618946"/>
            <a:ext cx="442750" cy="369332"/>
          </a:xfrm>
          <a:prstGeom prst="rect">
            <a:avLst/>
          </a:prstGeom>
          <a:noFill/>
        </p:spPr>
        <p:txBody>
          <a:bodyPr wrap="none" rtlCol="0">
            <a:spAutoFit/>
          </a:bodyPr>
          <a:lstStyle/>
          <a:p>
            <a:r>
              <a:rPr lang="en-US" smtClean="0"/>
              <a:t>(3)</a:t>
            </a:r>
            <a:endParaRPr lang="en-US"/>
          </a:p>
        </p:txBody>
      </p:sp>
      <p:sp>
        <p:nvSpPr>
          <p:cNvPr id="13" name="TextBox 12"/>
          <p:cNvSpPr txBox="1"/>
          <p:nvPr/>
        </p:nvSpPr>
        <p:spPr>
          <a:xfrm>
            <a:off x="832400" y="3534508"/>
            <a:ext cx="5278240" cy="369332"/>
          </a:xfrm>
          <a:prstGeom prst="rect">
            <a:avLst/>
          </a:prstGeom>
          <a:noFill/>
        </p:spPr>
        <p:txBody>
          <a:bodyPr wrap="none" rtlCol="0">
            <a:spAutoFit/>
          </a:bodyPr>
          <a:lstStyle/>
          <a:p>
            <a:r>
              <a:rPr lang="en-US" dirty="0" smtClean="0"/>
              <a:t>With (3) combined with (2) the fraction bound writes: </a:t>
            </a:r>
            <a:endParaRPr lang="en-US" dirty="0"/>
          </a:p>
        </p:txBody>
      </p:sp>
      <p:sp>
        <p:nvSpPr>
          <p:cNvPr id="14" name="TextBox 13"/>
          <p:cNvSpPr txBox="1"/>
          <p:nvPr/>
        </p:nvSpPr>
        <p:spPr>
          <a:xfrm>
            <a:off x="740034" y="5051383"/>
            <a:ext cx="2491067" cy="369332"/>
          </a:xfrm>
          <a:prstGeom prst="rect">
            <a:avLst/>
          </a:prstGeom>
          <a:noFill/>
        </p:spPr>
        <p:txBody>
          <a:bodyPr wrap="none" rtlCol="0">
            <a:spAutoFit/>
          </a:bodyPr>
          <a:lstStyle/>
          <a:p>
            <a:r>
              <a:rPr lang="en-US" smtClean="0"/>
              <a:t>Rearranged we arrive at:</a:t>
            </a:r>
            <a:endParaRPr lang="en-US"/>
          </a:p>
        </p:txBody>
      </p:sp>
      <p:sp>
        <p:nvSpPr>
          <p:cNvPr id="15" name="TextBox 14"/>
          <p:cNvSpPr txBox="1"/>
          <p:nvPr/>
        </p:nvSpPr>
        <p:spPr>
          <a:xfrm>
            <a:off x="3988943" y="5637118"/>
            <a:ext cx="442750" cy="369332"/>
          </a:xfrm>
          <a:prstGeom prst="rect">
            <a:avLst/>
          </a:prstGeom>
          <a:noFill/>
        </p:spPr>
        <p:txBody>
          <a:bodyPr wrap="none" rtlCol="0">
            <a:spAutoFit/>
          </a:bodyPr>
          <a:lstStyle/>
          <a:p>
            <a:r>
              <a:rPr lang="en-US" smtClean="0"/>
              <a:t>(4)</a:t>
            </a:r>
            <a:endParaRPr lang="en-US"/>
          </a:p>
        </p:txBody>
      </p:sp>
      <p:sp>
        <p:nvSpPr>
          <p:cNvPr id="16" name="TextBox 15"/>
          <p:cNvSpPr txBox="1"/>
          <p:nvPr/>
        </p:nvSpPr>
        <p:spPr>
          <a:xfrm>
            <a:off x="6811593" y="2618946"/>
            <a:ext cx="4996496" cy="369332"/>
          </a:xfrm>
          <a:prstGeom prst="rect">
            <a:avLst/>
          </a:prstGeom>
          <a:noFill/>
        </p:spPr>
        <p:txBody>
          <a:bodyPr wrap="none" rtlCol="0">
            <a:spAutoFit/>
          </a:bodyPr>
          <a:lstStyle/>
          <a:p>
            <a:r>
              <a:rPr lang="en-US" dirty="0" smtClean="0"/>
              <a:t>If the concentration of the ligand equals K</a:t>
            </a:r>
            <a:r>
              <a:rPr lang="en-US" baseline="-25000" dirty="0" smtClean="0"/>
              <a:t>D</a:t>
            </a:r>
            <a:r>
              <a:rPr lang="en-US" dirty="0" smtClean="0"/>
              <a:t> we get:</a:t>
            </a:r>
            <a:endParaRPr lang="en-US" dirty="0"/>
          </a:p>
        </p:txBody>
      </p:sp>
      <p:sp>
        <p:nvSpPr>
          <p:cNvPr id="17" name="TextBox 16"/>
          <p:cNvSpPr txBox="1"/>
          <p:nvPr/>
        </p:nvSpPr>
        <p:spPr>
          <a:xfrm>
            <a:off x="6945087" y="4439370"/>
            <a:ext cx="4702628" cy="646331"/>
          </a:xfrm>
          <a:prstGeom prst="rect">
            <a:avLst/>
          </a:prstGeom>
          <a:noFill/>
          <a:ln w="19050">
            <a:solidFill>
              <a:srgbClr val="00B050"/>
            </a:solidFill>
          </a:ln>
        </p:spPr>
        <p:txBody>
          <a:bodyPr wrap="square" rtlCol="0">
            <a:spAutoFit/>
          </a:bodyPr>
          <a:lstStyle/>
          <a:p>
            <a:r>
              <a:rPr lang="en-US" dirty="0" smtClean="0"/>
              <a:t>K</a:t>
            </a:r>
            <a:r>
              <a:rPr lang="en-US" baseline="-25000" dirty="0" smtClean="0"/>
              <a:t>D</a:t>
            </a:r>
            <a:r>
              <a:rPr lang="en-US" dirty="0" smtClean="0"/>
              <a:t> is the concentration of the ligand at which half of the protein is bound.</a:t>
            </a:r>
            <a:endParaRPr lang="en-US" dirty="0"/>
          </a:p>
        </p:txBody>
      </p:sp>
      <p:sp>
        <p:nvSpPr>
          <p:cNvPr id="18" name="Date Placeholder 17"/>
          <p:cNvSpPr>
            <a:spLocks noGrp="1"/>
          </p:cNvSpPr>
          <p:nvPr>
            <p:ph type="dt" sz="half" idx="10"/>
          </p:nvPr>
        </p:nvSpPr>
        <p:spPr/>
        <p:txBody>
          <a:bodyPr/>
          <a:lstStyle/>
          <a:p>
            <a:r>
              <a:rPr lang="de-DE" smtClean="0"/>
              <a:t>Daniel Seeliger</a:t>
            </a:r>
            <a:endParaRPr lang="en-US"/>
          </a:p>
        </p:txBody>
      </p:sp>
      <p:sp>
        <p:nvSpPr>
          <p:cNvPr id="19" name="Footer Placeholder 18"/>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4049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P spid="11" grpId="0"/>
      <p:bldP spid="12" grpId="0"/>
      <p:bldP spid="13" grpId="0"/>
      <p:bldP spid="14" grpId="0"/>
      <p:bldP spid="15" grpId="0"/>
      <p:bldP spid="16" grpId="0"/>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788727" y="2479964"/>
            <a:ext cx="4987637" cy="3493522"/>
          </a:xfrm>
          <a:prstGeom prst="rect">
            <a:avLst/>
          </a:prstGeom>
          <a:solidFill>
            <a:srgbClr val="FFFF00"/>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 name="TextBox 1"/>
              <p:cNvSpPr txBox="1"/>
              <p:nvPr/>
            </p:nvSpPr>
            <p:spPr>
              <a:xfrm>
                <a:off x="868879" y="2299719"/>
                <a:ext cx="1466427" cy="11336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𝐾</m:t>
                          </m:r>
                        </m:e>
                        <m:sub>
                          <m:r>
                            <a:rPr lang="en-US" b="0" i="1" smtClean="0">
                              <a:latin typeface="Cambria Math" charset="0"/>
                            </a:rPr>
                            <m:t>𝐷</m:t>
                          </m:r>
                        </m:sub>
                      </m:sSub>
                      <m:r>
                        <a:rPr lang="en-US" b="0" i="1" smtClean="0">
                          <a:latin typeface="Cambria Math" charset="0"/>
                        </a:rPr>
                        <m:t>=</m:t>
                      </m:r>
                      <m:f>
                        <m:fPr>
                          <m:ctrlPr>
                            <a:rPr lang="mr-IN" b="0" i="1" smtClean="0">
                              <a:latin typeface="Cambria Math" charset="0"/>
                            </a:rPr>
                          </m:ctrlPr>
                        </m:fPr>
                        <m:num>
                          <m:f>
                            <m:fPr>
                              <m:ctrlPr>
                                <a:rPr lang="mr-IN" b="0" i="1" smtClean="0">
                                  <a:latin typeface="Cambria Math" charset="0"/>
                                </a:rPr>
                              </m:ctrlPr>
                            </m:fPr>
                            <m:num>
                              <m:d>
                                <m:dPr>
                                  <m:begChr m:val="["/>
                                  <m:endChr m:val="]"/>
                                  <m:ctrlPr>
                                    <a:rPr lang="en-US" b="0" i="1" smtClean="0">
                                      <a:latin typeface="Cambria Math" charset="0"/>
                                    </a:rPr>
                                  </m:ctrlPr>
                                </m:dPr>
                                <m:e>
                                  <m:r>
                                    <a:rPr lang="en-US" b="0" i="1" smtClean="0">
                                      <a:latin typeface="Cambria Math" charset="0"/>
                                    </a:rPr>
                                    <m:t>𝑃</m:t>
                                  </m:r>
                                </m:e>
                              </m:d>
                              <m:r>
                                <a:rPr lang="en-US" b="0" i="1" smtClean="0">
                                  <a:latin typeface="Cambria Math" charset="0"/>
                                </a:rPr>
                                <m:t>[</m:t>
                              </m:r>
                              <m:r>
                                <a:rPr lang="en-US" b="0" i="1" smtClean="0">
                                  <a:latin typeface="Cambria Math" charset="0"/>
                                </a:rPr>
                                <m:t>𝐿</m:t>
                              </m:r>
                              <m:r>
                                <a:rPr lang="en-US" b="0" i="1" smtClean="0">
                                  <a:latin typeface="Cambria Math" charset="0"/>
                                </a:rPr>
                                <m:t>]</m:t>
                              </m:r>
                            </m:num>
                            <m:den>
                              <m:sSup>
                                <m:sSupPr>
                                  <m:ctrlPr>
                                    <a:rPr lang="mr-IN" b="0" i="1" smtClean="0">
                                      <a:latin typeface="Cambria Math" charset="0"/>
                                    </a:rPr>
                                  </m:ctrlPr>
                                </m:sSupPr>
                                <m:e>
                                  <m:r>
                                    <a:rPr lang="en-US" b="0" i="1" smtClean="0">
                                      <a:latin typeface="Cambria Math" charset="0"/>
                                    </a:rPr>
                                    <m:t>[</m:t>
                                  </m:r>
                                  <m:r>
                                    <a:rPr lang="en-US" b="0" i="1" smtClean="0">
                                      <a:latin typeface="Cambria Math" charset="0"/>
                                    </a:rPr>
                                    <m:t>𝑃</m:t>
                                  </m:r>
                                  <m:r>
                                    <a:rPr lang="en-US" b="0" i="1" smtClean="0">
                                      <a:latin typeface="Cambria Math" charset="0"/>
                                    </a:rPr>
                                    <m:t>]</m:t>
                                  </m:r>
                                </m:e>
                                <m:sup>
                                  <m:r>
                                    <a:rPr lang="en-US" b="0" i="1" smtClean="0">
                                      <a:latin typeface="Cambria Math" charset="0"/>
                                    </a:rPr>
                                    <m:t>0</m:t>
                                  </m:r>
                                </m:sup>
                              </m:sSup>
                              <m:sSup>
                                <m:sSupPr>
                                  <m:ctrlPr>
                                    <a:rPr lang="mr-IN" b="0" i="1" smtClean="0">
                                      <a:latin typeface="Cambria Math" charset="0"/>
                                    </a:rPr>
                                  </m:ctrlPr>
                                </m:sSupPr>
                                <m:e>
                                  <m:r>
                                    <a:rPr lang="en-US" b="0" i="1" smtClean="0">
                                      <a:latin typeface="Cambria Math" charset="0"/>
                                    </a:rPr>
                                    <m:t>[</m:t>
                                  </m:r>
                                  <m:r>
                                    <a:rPr lang="en-US" b="0" i="1" smtClean="0">
                                      <a:latin typeface="Cambria Math" charset="0"/>
                                    </a:rPr>
                                    <m:t>𝐿</m:t>
                                  </m:r>
                                  <m:r>
                                    <a:rPr lang="en-US" b="0" i="1" smtClean="0">
                                      <a:latin typeface="Cambria Math" charset="0"/>
                                    </a:rPr>
                                    <m:t>]</m:t>
                                  </m:r>
                                </m:e>
                                <m:sup>
                                  <m:r>
                                    <a:rPr lang="en-US" b="0" i="1" smtClean="0">
                                      <a:latin typeface="Cambria Math" charset="0"/>
                                    </a:rPr>
                                    <m:t>0</m:t>
                                  </m:r>
                                </m:sup>
                              </m:sSup>
                            </m:den>
                          </m:f>
                        </m:num>
                        <m:den>
                          <m:f>
                            <m:fPr>
                              <m:ctrlPr>
                                <a:rPr lang="mr-IN" b="0" i="1" smtClean="0">
                                  <a:latin typeface="Cambria Math" charset="0"/>
                                </a:rPr>
                              </m:ctrlPr>
                            </m:fPr>
                            <m:num>
                              <m:r>
                                <a:rPr lang="en-US" i="1">
                                  <a:latin typeface="Cambria Math" charset="0"/>
                                </a:rPr>
                                <m:t>[</m:t>
                              </m:r>
                              <m:r>
                                <a:rPr lang="en-US" i="1">
                                  <a:latin typeface="Cambria Math" charset="0"/>
                                </a:rPr>
                                <m:t>𝑃</m:t>
                              </m:r>
                              <m:r>
                                <a:rPr lang="en-US" i="1">
                                  <a:latin typeface="Cambria Math" charset="0"/>
                                </a:rPr>
                                <m:t>•</m:t>
                              </m:r>
                              <m:r>
                                <a:rPr lang="en-US" b="0" i="1" smtClean="0">
                                  <a:latin typeface="Cambria Math" charset="0"/>
                                </a:rPr>
                                <m:t>𝐿</m:t>
                              </m:r>
                              <m:r>
                                <a:rPr lang="en-US" b="0" i="1" smtClean="0">
                                  <a:latin typeface="Cambria Math" charset="0"/>
                                </a:rPr>
                                <m:t>]</m:t>
                              </m:r>
                            </m:num>
                            <m:den>
                              <m:sSup>
                                <m:sSupPr>
                                  <m:ctrlPr>
                                    <a:rPr lang="mr-IN" b="0" i="1" smtClean="0">
                                      <a:latin typeface="Cambria Math" charset="0"/>
                                    </a:rPr>
                                  </m:ctrlPr>
                                </m:sSupPr>
                                <m:e>
                                  <m:r>
                                    <a:rPr lang="en-US" b="0" i="1" smtClean="0">
                                      <a:latin typeface="Cambria Math" charset="0"/>
                                    </a:rPr>
                                    <m:t>[</m:t>
                                  </m:r>
                                  <m:r>
                                    <a:rPr lang="en-US" b="0" i="1" smtClean="0">
                                      <a:latin typeface="Cambria Math" charset="0"/>
                                    </a:rPr>
                                    <m:t>𝑃</m:t>
                                  </m:r>
                                  <m:r>
                                    <a:rPr lang="en-US" b="0" i="1" smtClean="0">
                                      <a:latin typeface="Cambria Math" charset="0"/>
                                    </a:rPr>
                                    <m:t>•</m:t>
                                  </m:r>
                                  <m:r>
                                    <a:rPr lang="en-US" b="0" i="1" smtClean="0">
                                      <a:latin typeface="Cambria Math" charset="0"/>
                                    </a:rPr>
                                    <m:t>𝐿</m:t>
                                  </m:r>
                                  <m:r>
                                    <a:rPr lang="en-US" b="0" i="1" smtClean="0">
                                      <a:latin typeface="Cambria Math" charset="0"/>
                                    </a:rPr>
                                    <m:t>]</m:t>
                                  </m:r>
                                </m:e>
                                <m:sup>
                                  <m:r>
                                    <a:rPr lang="en-US" b="0" i="1" smtClean="0">
                                      <a:latin typeface="Cambria Math" charset="0"/>
                                    </a:rPr>
                                    <m:t>0</m:t>
                                  </m:r>
                                </m:sup>
                              </m:sSup>
                            </m:den>
                          </m:f>
                        </m:den>
                      </m:f>
                    </m:oMath>
                  </m:oMathPara>
                </a14:m>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868879" y="2299719"/>
                <a:ext cx="1466427" cy="113364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868879" y="4184073"/>
                <a:ext cx="4181658"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𝐾</m:t>
                          </m:r>
                        </m:e>
                        <m:sub>
                          <m:r>
                            <a:rPr lang="en-US" b="0" i="1" smtClean="0">
                              <a:latin typeface="Cambria Math" charset="0"/>
                            </a:rPr>
                            <m:t>𝐷</m:t>
                          </m:r>
                        </m:sub>
                      </m:sSub>
                      <m:r>
                        <a:rPr lang="en-US" b="0" i="1" smtClean="0">
                          <a:latin typeface="Cambria Math" charset="0"/>
                        </a:rPr>
                        <m:t>=</m:t>
                      </m:r>
                      <m:d>
                        <m:dPr>
                          <m:ctrlPr>
                            <a:rPr lang="mr-IN" b="0" i="1" smtClean="0">
                              <a:latin typeface="Cambria Math" charset="0"/>
                            </a:rPr>
                          </m:ctrlPr>
                        </m:dPr>
                        <m:e>
                          <m:f>
                            <m:fPr>
                              <m:ctrlPr>
                                <a:rPr lang="mr-IN" b="0" i="1" smtClean="0">
                                  <a:latin typeface="Cambria Math" charset="0"/>
                                </a:rPr>
                              </m:ctrlPr>
                            </m:fPr>
                            <m:num>
                              <m:sSup>
                                <m:sSupPr>
                                  <m:ctrlPr>
                                    <a:rPr lang="mr-IN" b="0" i="1" smtClean="0">
                                      <a:latin typeface="Cambria Math" charset="0"/>
                                    </a:rPr>
                                  </m:ctrlPr>
                                </m:sSupPr>
                                <m:e>
                                  <m:r>
                                    <a:rPr lang="en-US" b="0" i="1" smtClean="0">
                                      <a:latin typeface="Cambria Math" charset="0"/>
                                    </a:rPr>
                                    <m:t>[</m:t>
                                  </m:r>
                                  <m:r>
                                    <a:rPr lang="en-US" b="0" i="1" smtClean="0">
                                      <a:latin typeface="Cambria Math" charset="0"/>
                                    </a:rPr>
                                    <m:t>𝑃</m:t>
                                  </m:r>
                                  <m:r>
                                    <a:rPr lang="en-US" b="0" i="1" smtClean="0">
                                      <a:latin typeface="Cambria Math" charset="0"/>
                                    </a:rPr>
                                    <m:t>•</m:t>
                                  </m:r>
                                  <m:r>
                                    <a:rPr lang="en-US" b="0" i="1" smtClean="0">
                                      <a:latin typeface="Cambria Math" charset="0"/>
                                    </a:rPr>
                                    <m:t>𝐿</m:t>
                                  </m:r>
                                  <m:r>
                                    <a:rPr lang="en-US" b="0" i="1" smtClean="0">
                                      <a:latin typeface="Cambria Math" charset="0"/>
                                    </a:rPr>
                                    <m:t>]</m:t>
                                  </m:r>
                                </m:e>
                                <m:sup>
                                  <m:r>
                                    <a:rPr lang="en-US" b="0" i="1" smtClean="0">
                                      <a:latin typeface="Cambria Math" charset="0"/>
                                    </a:rPr>
                                    <m:t>0</m:t>
                                  </m:r>
                                </m:sup>
                              </m:sSup>
                            </m:num>
                            <m:den>
                              <m:sSup>
                                <m:sSupPr>
                                  <m:ctrlPr>
                                    <a:rPr lang="mr-IN" b="0" i="1" smtClean="0">
                                      <a:latin typeface="Cambria Math" charset="0"/>
                                    </a:rPr>
                                  </m:ctrlPr>
                                </m:sSupPr>
                                <m:e>
                                  <m:r>
                                    <a:rPr lang="en-US" b="0" i="1" smtClean="0">
                                      <a:latin typeface="Cambria Math" charset="0"/>
                                    </a:rPr>
                                    <m:t>[</m:t>
                                  </m:r>
                                  <m:r>
                                    <a:rPr lang="en-US" b="0" i="1" smtClean="0">
                                      <a:latin typeface="Cambria Math" charset="0"/>
                                    </a:rPr>
                                    <m:t>𝑃</m:t>
                                  </m:r>
                                  <m:r>
                                    <a:rPr lang="en-US" b="0" i="1" smtClean="0">
                                      <a:latin typeface="Cambria Math" charset="0"/>
                                    </a:rPr>
                                    <m:t>]</m:t>
                                  </m:r>
                                </m:e>
                                <m:sup>
                                  <m:r>
                                    <a:rPr lang="en-US" b="0" i="1" smtClean="0">
                                      <a:latin typeface="Cambria Math" charset="0"/>
                                    </a:rPr>
                                    <m:t>0</m:t>
                                  </m:r>
                                </m:sup>
                              </m:sSup>
                              <m:sSup>
                                <m:sSupPr>
                                  <m:ctrlPr>
                                    <a:rPr lang="mr-IN" b="0" i="1" smtClean="0">
                                      <a:latin typeface="Cambria Math" charset="0"/>
                                    </a:rPr>
                                  </m:ctrlPr>
                                </m:sSupPr>
                                <m:e>
                                  <m:r>
                                    <a:rPr lang="en-US" b="0" i="1" smtClean="0">
                                      <a:latin typeface="Cambria Math" charset="0"/>
                                    </a:rPr>
                                    <m:t>[</m:t>
                                  </m:r>
                                  <m:r>
                                    <a:rPr lang="en-US" b="0" i="1" smtClean="0">
                                      <a:latin typeface="Cambria Math" charset="0"/>
                                    </a:rPr>
                                    <m:t>𝐿</m:t>
                                  </m:r>
                                  <m:r>
                                    <a:rPr lang="en-US" b="0" i="1" smtClean="0">
                                      <a:latin typeface="Cambria Math" charset="0"/>
                                    </a:rPr>
                                    <m:t>]</m:t>
                                  </m:r>
                                </m:e>
                                <m:sup>
                                  <m:r>
                                    <a:rPr lang="en-US" b="0" i="1" smtClean="0">
                                      <a:latin typeface="Cambria Math" charset="0"/>
                                    </a:rPr>
                                    <m:t>0</m:t>
                                  </m:r>
                                </m:sup>
                              </m:sSup>
                            </m:den>
                          </m:f>
                        </m:e>
                      </m:d>
                      <m:f>
                        <m:fPr>
                          <m:ctrlPr>
                            <a:rPr lang="mr-IN" b="0" i="1" smtClean="0">
                              <a:latin typeface="Cambria Math" charset="0"/>
                            </a:rPr>
                          </m:ctrlPr>
                        </m:fPr>
                        <m:num>
                          <m:d>
                            <m:dPr>
                              <m:begChr m:val="["/>
                              <m:endChr m:val="]"/>
                              <m:ctrlPr>
                                <a:rPr lang="en-US" b="0" i="1" smtClean="0">
                                  <a:latin typeface="Cambria Math" charset="0"/>
                                </a:rPr>
                              </m:ctrlPr>
                            </m:dPr>
                            <m:e>
                              <m:r>
                                <a:rPr lang="en-US" b="0" i="1" smtClean="0">
                                  <a:latin typeface="Cambria Math" charset="0"/>
                                </a:rPr>
                                <m:t>𝑃</m:t>
                              </m:r>
                            </m:e>
                          </m:d>
                          <m:r>
                            <a:rPr lang="en-US" b="0" i="1" smtClean="0">
                              <a:latin typeface="Cambria Math" charset="0"/>
                            </a:rPr>
                            <m:t>[</m:t>
                          </m:r>
                          <m:r>
                            <a:rPr lang="en-US" b="0" i="1" smtClean="0">
                              <a:latin typeface="Cambria Math" charset="0"/>
                            </a:rPr>
                            <m:t>𝐿</m:t>
                          </m:r>
                          <m:r>
                            <a:rPr lang="en-US" b="0" i="1" smtClean="0">
                              <a:latin typeface="Cambria Math" charset="0"/>
                            </a:rPr>
                            <m:t>]</m:t>
                          </m:r>
                        </m:num>
                        <m:den>
                          <m:r>
                            <a:rPr lang="en-US" b="0" i="1" smtClean="0">
                              <a:latin typeface="Cambria Math" charset="0"/>
                            </a:rPr>
                            <m:t>[</m:t>
                          </m:r>
                          <m:r>
                            <a:rPr lang="en-US" b="0" i="1" smtClean="0">
                              <a:latin typeface="Cambria Math" charset="0"/>
                            </a:rPr>
                            <m:t>𝑃</m:t>
                          </m:r>
                          <m:r>
                            <a:rPr lang="en-US" b="0" i="1" smtClean="0">
                              <a:latin typeface="Cambria Math" charset="0"/>
                            </a:rPr>
                            <m:t>•</m:t>
                          </m:r>
                          <m:r>
                            <a:rPr lang="en-US" b="0" i="1" smtClean="0">
                              <a:latin typeface="Cambria Math" charset="0"/>
                            </a:rPr>
                            <m:t>𝐿</m:t>
                          </m:r>
                          <m:r>
                            <a:rPr lang="en-US" b="0" i="1" smtClean="0">
                              <a:latin typeface="Cambria Math" charset="0"/>
                            </a:rPr>
                            <m:t>]</m:t>
                          </m:r>
                        </m:den>
                      </m:f>
                      <m:r>
                        <a:rPr lang="en-US" b="0" i="1" smtClean="0">
                          <a:latin typeface="Cambria Math" charset="0"/>
                        </a:rPr>
                        <m:t>=</m:t>
                      </m:r>
                      <m:d>
                        <m:dPr>
                          <m:ctrlPr>
                            <a:rPr lang="mr-IN" b="0" i="1" smtClean="0">
                              <a:latin typeface="Cambria Math" charset="0"/>
                            </a:rPr>
                          </m:ctrlPr>
                        </m:dPr>
                        <m:e>
                          <m:f>
                            <m:fPr>
                              <m:ctrlPr>
                                <a:rPr lang="mr-IN" b="0" i="1" smtClean="0">
                                  <a:latin typeface="Cambria Math" charset="0"/>
                                </a:rPr>
                              </m:ctrlPr>
                            </m:fPr>
                            <m:num>
                              <m:sSup>
                                <m:sSupPr>
                                  <m:ctrlPr>
                                    <a:rPr lang="mr-IN" b="0" i="1" smtClean="0">
                                      <a:latin typeface="Cambria Math" charset="0"/>
                                    </a:rPr>
                                  </m:ctrlPr>
                                </m:sSupPr>
                                <m:e>
                                  <m:r>
                                    <a:rPr lang="en-US" b="0" i="1" smtClean="0">
                                      <a:latin typeface="Cambria Math" charset="0"/>
                                    </a:rPr>
                                    <m:t>[</m:t>
                                  </m:r>
                                  <m:r>
                                    <a:rPr lang="en-US" b="0" i="1" smtClean="0">
                                      <a:latin typeface="Cambria Math" charset="0"/>
                                    </a:rPr>
                                    <m:t>𝑃</m:t>
                                  </m:r>
                                  <m:r>
                                    <a:rPr lang="en-US" b="0" i="1" smtClean="0">
                                      <a:latin typeface="Cambria Math" charset="0"/>
                                    </a:rPr>
                                    <m:t>•</m:t>
                                  </m:r>
                                  <m:r>
                                    <a:rPr lang="en-US" b="0" i="1" smtClean="0">
                                      <a:latin typeface="Cambria Math" charset="0"/>
                                    </a:rPr>
                                    <m:t>𝐿</m:t>
                                  </m:r>
                                  <m:r>
                                    <a:rPr lang="en-US" b="0" i="1" smtClean="0">
                                      <a:latin typeface="Cambria Math" charset="0"/>
                                    </a:rPr>
                                    <m:t>]</m:t>
                                  </m:r>
                                </m:e>
                                <m:sup>
                                  <m:r>
                                    <a:rPr lang="en-US" b="0" i="1" smtClean="0">
                                      <a:latin typeface="Cambria Math" charset="0"/>
                                    </a:rPr>
                                    <m:t>0</m:t>
                                  </m:r>
                                </m:sup>
                              </m:sSup>
                            </m:num>
                            <m:den>
                              <m:sSup>
                                <m:sSupPr>
                                  <m:ctrlPr>
                                    <a:rPr lang="mr-IN" b="0" i="1" smtClean="0">
                                      <a:latin typeface="Cambria Math" charset="0"/>
                                    </a:rPr>
                                  </m:ctrlPr>
                                </m:sSupPr>
                                <m:e>
                                  <m:r>
                                    <a:rPr lang="en-US" b="0" i="1" smtClean="0">
                                      <a:latin typeface="Cambria Math" charset="0"/>
                                    </a:rPr>
                                    <m:t>[</m:t>
                                  </m:r>
                                  <m:r>
                                    <a:rPr lang="en-US" b="0" i="1" smtClean="0">
                                      <a:latin typeface="Cambria Math" charset="0"/>
                                    </a:rPr>
                                    <m:t>𝑃</m:t>
                                  </m:r>
                                  <m:r>
                                    <a:rPr lang="en-US" b="0" i="1" smtClean="0">
                                      <a:latin typeface="Cambria Math" charset="0"/>
                                    </a:rPr>
                                    <m:t>]</m:t>
                                  </m:r>
                                </m:e>
                                <m:sup>
                                  <m:r>
                                    <a:rPr lang="en-US" b="0" i="1" smtClean="0">
                                      <a:latin typeface="Cambria Math" charset="0"/>
                                    </a:rPr>
                                    <m:t>0</m:t>
                                  </m:r>
                                </m:sup>
                              </m:sSup>
                              <m:sSup>
                                <m:sSupPr>
                                  <m:ctrlPr>
                                    <a:rPr lang="mr-IN" b="0" i="1" smtClean="0">
                                      <a:latin typeface="Cambria Math" charset="0"/>
                                    </a:rPr>
                                  </m:ctrlPr>
                                </m:sSupPr>
                                <m:e>
                                  <m:r>
                                    <a:rPr lang="en-US" b="0" i="1" smtClean="0">
                                      <a:latin typeface="Cambria Math" charset="0"/>
                                    </a:rPr>
                                    <m:t>[</m:t>
                                  </m:r>
                                  <m:r>
                                    <a:rPr lang="en-US" b="0" i="1" smtClean="0">
                                      <a:latin typeface="Cambria Math" charset="0"/>
                                    </a:rPr>
                                    <m:t>𝐿</m:t>
                                  </m:r>
                                  <m:r>
                                    <a:rPr lang="en-US" b="0" i="1" smtClean="0">
                                      <a:latin typeface="Cambria Math" charset="0"/>
                                    </a:rPr>
                                    <m:t>]</m:t>
                                  </m:r>
                                </m:e>
                                <m:sup>
                                  <m:r>
                                    <a:rPr lang="en-US" b="0" i="1" smtClean="0">
                                      <a:latin typeface="Cambria Math" charset="0"/>
                                    </a:rPr>
                                    <m:t>0</m:t>
                                  </m:r>
                                </m:sup>
                              </m:sSup>
                            </m:den>
                          </m:f>
                        </m:e>
                      </m:d>
                      <m:sSubSup>
                        <m:sSubSupPr>
                          <m:ctrlPr>
                            <a:rPr lang="en-US" b="0" i="1" smtClean="0">
                              <a:latin typeface="Cambria Math" charset="0"/>
                            </a:rPr>
                          </m:ctrlPr>
                        </m:sSubSupPr>
                        <m:e>
                          <m:r>
                            <a:rPr lang="en-US" b="0" i="1" smtClean="0">
                              <a:latin typeface="Cambria Math" charset="0"/>
                            </a:rPr>
                            <m:t>𝐾</m:t>
                          </m:r>
                        </m:e>
                        <m:sub>
                          <m:r>
                            <a:rPr lang="en-US" b="0" i="1" smtClean="0">
                              <a:latin typeface="Cambria Math" charset="0"/>
                            </a:rPr>
                            <m:t>𝐷</m:t>
                          </m:r>
                        </m:sub>
                        <m:sup>
                          <m:r>
                            <a:rPr lang="en-US" b="0" i="1" smtClean="0">
                              <a:latin typeface="Cambria Math" charset="0"/>
                            </a:rPr>
                            <m:t>∗</m:t>
                          </m:r>
                        </m:sup>
                      </m:sSubSup>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868879" y="4184073"/>
                <a:ext cx="4181658" cy="62799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868879" y="5385568"/>
                <a:ext cx="1273554" cy="587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charset="0"/>
                            </a:rPr>
                          </m:ctrlPr>
                        </m:sSubSupPr>
                        <m:e>
                          <m:r>
                            <a:rPr lang="en-US" b="0" i="1" smtClean="0">
                              <a:latin typeface="Cambria Math" charset="0"/>
                            </a:rPr>
                            <m:t>𝐾</m:t>
                          </m:r>
                        </m:e>
                        <m:sub>
                          <m:r>
                            <a:rPr lang="en-US" b="0" i="1" smtClean="0">
                              <a:latin typeface="Cambria Math" charset="0"/>
                            </a:rPr>
                            <m:t>𝐷</m:t>
                          </m:r>
                        </m:sub>
                        <m:sup>
                          <m:r>
                            <a:rPr lang="en-US" b="0" i="1" smtClean="0">
                              <a:latin typeface="Cambria Math" charset="0"/>
                            </a:rPr>
                            <m:t>∗</m:t>
                          </m:r>
                        </m:sup>
                      </m:sSubSup>
                      <m:r>
                        <a:rPr lang="en-US" b="0" i="1" smtClean="0">
                          <a:latin typeface="Cambria Math" charset="0"/>
                        </a:rPr>
                        <m:t>=</m:t>
                      </m:r>
                      <m:f>
                        <m:fPr>
                          <m:ctrlPr>
                            <a:rPr lang="mr-IN" i="1">
                              <a:latin typeface="Cambria Math" charset="0"/>
                            </a:rPr>
                          </m:ctrlPr>
                        </m:fPr>
                        <m:num>
                          <m:d>
                            <m:dPr>
                              <m:begChr m:val="["/>
                              <m:endChr m:val="]"/>
                              <m:ctrlPr>
                                <a:rPr lang="en-US" i="1">
                                  <a:latin typeface="Cambria Math" charset="0"/>
                                </a:rPr>
                              </m:ctrlPr>
                            </m:dPr>
                            <m:e>
                              <m:r>
                                <a:rPr lang="en-US" i="1">
                                  <a:latin typeface="Cambria Math" charset="0"/>
                                </a:rPr>
                                <m:t>𝑃</m:t>
                              </m:r>
                            </m:e>
                          </m:d>
                          <m:r>
                            <a:rPr lang="en-US" i="1">
                              <a:latin typeface="Cambria Math" charset="0"/>
                            </a:rPr>
                            <m:t>[</m:t>
                          </m:r>
                          <m:r>
                            <a:rPr lang="en-US" i="1">
                              <a:latin typeface="Cambria Math" charset="0"/>
                            </a:rPr>
                            <m:t>𝐿</m:t>
                          </m:r>
                          <m:r>
                            <a:rPr lang="en-US" i="1">
                              <a:latin typeface="Cambria Math" charset="0"/>
                            </a:rPr>
                            <m:t>]</m:t>
                          </m:r>
                        </m:num>
                        <m:den>
                          <m:r>
                            <a:rPr lang="en-US" i="1">
                              <a:latin typeface="Cambria Math" charset="0"/>
                            </a:rPr>
                            <m:t>[</m:t>
                          </m:r>
                          <m:r>
                            <a:rPr lang="en-US" i="1">
                              <a:latin typeface="Cambria Math" charset="0"/>
                            </a:rPr>
                            <m:t>𝑃</m:t>
                          </m:r>
                          <m:r>
                            <a:rPr lang="en-US" i="1">
                              <a:latin typeface="Cambria Math" charset="0"/>
                            </a:rPr>
                            <m:t>•</m:t>
                          </m:r>
                          <m:r>
                            <a:rPr lang="en-US" i="1">
                              <a:latin typeface="Cambria Math" charset="0"/>
                            </a:rPr>
                            <m:t>𝐿</m:t>
                          </m:r>
                          <m:r>
                            <a:rPr lang="en-US" i="1">
                              <a:latin typeface="Cambria Math" charset="0"/>
                            </a:rPr>
                            <m:t>]</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868879" y="5385568"/>
                <a:ext cx="1273554" cy="58791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32875" y="1006635"/>
                <a:ext cx="1953292" cy="293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charset="0"/>
                            </a:rPr>
                          </m:ctrlPr>
                        </m:sSubSupPr>
                        <m:e>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𝐺</m:t>
                          </m:r>
                        </m:e>
                        <m:sub>
                          <m:r>
                            <a:rPr lang="en-US" b="0" i="1" smtClean="0">
                              <a:latin typeface="Cambria Math" charset="0"/>
                            </a:rPr>
                            <m:t>𝑏𝑖𝑛𝑑</m:t>
                          </m:r>
                        </m:sub>
                        <m:sup>
                          <m:r>
                            <a:rPr lang="en-US" b="0" i="1" smtClean="0">
                              <a:latin typeface="Cambria Math" charset="0"/>
                            </a:rPr>
                            <m:t>0</m:t>
                          </m:r>
                        </m:sup>
                      </m:sSubSup>
                      <m:r>
                        <a:rPr lang="en-US" b="0" i="1" smtClean="0">
                          <a:latin typeface="Cambria Math" charset="0"/>
                        </a:rPr>
                        <m:t>=+</m:t>
                      </m:r>
                      <m:r>
                        <a:rPr lang="en-US" b="0" i="1" smtClean="0">
                          <a:latin typeface="Cambria Math" charset="0"/>
                        </a:rPr>
                        <m:t>𝑅𝑇𝑙𝑛</m:t>
                      </m:r>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832875" y="1006635"/>
                <a:ext cx="1953292" cy="293735"/>
              </a:xfrm>
              <a:prstGeom prst="rect">
                <a:avLst/>
              </a:prstGeom>
              <a:blipFill rotWithShape="0">
                <a:blip r:embed="rId5"/>
                <a:stretch>
                  <a:fillRect l="-1250" b="-25000"/>
                </a:stretch>
              </a:blipFill>
            </p:spPr>
            <p:txBody>
              <a:bodyPr/>
              <a:lstStyle/>
              <a:p>
                <a:r>
                  <a:rPr lang="en-US">
                    <a:noFill/>
                  </a:rPr>
                  <a:t> </a:t>
                </a:r>
              </a:p>
            </p:txBody>
          </p:sp>
        </mc:Fallback>
      </mc:AlternateContent>
      <p:sp>
        <p:nvSpPr>
          <p:cNvPr id="6" name="TextBox 5"/>
          <p:cNvSpPr txBox="1"/>
          <p:nvPr/>
        </p:nvSpPr>
        <p:spPr>
          <a:xfrm>
            <a:off x="832875" y="404701"/>
            <a:ext cx="8349786" cy="369332"/>
          </a:xfrm>
          <a:prstGeom prst="rect">
            <a:avLst/>
          </a:prstGeom>
          <a:noFill/>
        </p:spPr>
        <p:txBody>
          <a:bodyPr wrap="none" rtlCol="0">
            <a:spAutoFit/>
          </a:bodyPr>
          <a:lstStyle/>
          <a:p>
            <a:r>
              <a:rPr lang="en-US" dirty="0" smtClean="0"/>
              <a:t>To get everything correct: K</a:t>
            </a:r>
            <a:r>
              <a:rPr lang="en-US" baseline="-25000" dirty="0" smtClean="0"/>
              <a:t>D</a:t>
            </a:r>
            <a:r>
              <a:rPr lang="en-US" dirty="0" smtClean="0"/>
              <a:t> cannot be a concentration but has to be dimensionless.</a:t>
            </a:r>
            <a:endParaRPr lang="en-US" dirty="0"/>
          </a:p>
        </p:txBody>
      </p:sp>
      <p:sp>
        <p:nvSpPr>
          <p:cNvPr id="7" name="TextBox 6"/>
          <p:cNvSpPr txBox="1"/>
          <p:nvPr/>
        </p:nvSpPr>
        <p:spPr>
          <a:xfrm>
            <a:off x="868879" y="1773382"/>
            <a:ext cx="8124019" cy="369332"/>
          </a:xfrm>
          <a:prstGeom prst="rect">
            <a:avLst/>
          </a:prstGeom>
          <a:noFill/>
        </p:spPr>
        <p:txBody>
          <a:bodyPr wrap="none" rtlCol="0">
            <a:spAutoFit/>
          </a:bodyPr>
          <a:lstStyle/>
          <a:p>
            <a:r>
              <a:rPr lang="en-US" dirty="0" smtClean="0"/>
              <a:t>In the correct formulation concentrations are normalized by standard concentrations:</a:t>
            </a:r>
            <a:endParaRPr lang="en-US" dirty="0"/>
          </a:p>
        </p:txBody>
      </p:sp>
      <p:sp>
        <p:nvSpPr>
          <p:cNvPr id="8" name="TextBox 7"/>
          <p:cNvSpPr txBox="1"/>
          <p:nvPr/>
        </p:nvSpPr>
        <p:spPr>
          <a:xfrm>
            <a:off x="868879" y="3562795"/>
            <a:ext cx="3420295" cy="369332"/>
          </a:xfrm>
          <a:prstGeom prst="rect">
            <a:avLst/>
          </a:prstGeom>
          <a:noFill/>
        </p:spPr>
        <p:txBody>
          <a:bodyPr wrap="none" rtlCol="0">
            <a:spAutoFit/>
          </a:bodyPr>
          <a:lstStyle/>
          <a:p>
            <a:r>
              <a:rPr lang="en-US" dirty="0" smtClean="0"/>
              <a:t>Which can be rewritten as follows:</a:t>
            </a:r>
            <a:endParaRPr lang="en-US" dirty="0"/>
          </a:p>
        </p:txBody>
      </p:sp>
      <p:sp>
        <p:nvSpPr>
          <p:cNvPr id="9" name="TextBox 8"/>
          <p:cNvSpPr txBox="1"/>
          <p:nvPr/>
        </p:nvSpPr>
        <p:spPr>
          <a:xfrm>
            <a:off x="868879" y="4982876"/>
            <a:ext cx="601447" cy="369332"/>
          </a:xfrm>
          <a:prstGeom prst="rect">
            <a:avLst/>
          </a:prstGeom>
          <a:noFill/>
        </p:spPr>
        <p:txBody>
          <a:bodyPr wrap="none" rtlCol="0">
            <a:spAutoFit/>
          </a:bodyPr>
          <a:lstStyle/>
          <a:p>
            <a:r>
              <a:rPr lang="en-US" dirty="0" smtClean="0"/>
              <a:t>with</a:t>
            </a:r>
            <a:endParaRPr lang="en-US" dirty="0"/>
          </a:p>
        </p:txBody>
      </p:sp>
      <mc:AlternateContent xmlns:mc="http://schemas.openxmlformats.org/markup-compatibility/2006" xmlns:a14="http://schemas.microsoft.com/office/drawing/2010/main">
        <mc:Choice Requires="a14">
          <p:sp>
            <p:nvSpPr>
              <p:cNvPr id="10" name="Rectangle 9"/>
              <p:cNvSpPr/>
              <p:nvPr/>
            </p:nvSpPr>
            <p:spPr>
              <a:xfrm>
                <a:off x="8649938" y="2830220"/>
                <a:ext cx="1049326" cy="6979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charset="0"/>
                            </a:rPr>
                          </m:ctrlPr>
                        </m:fPr>
                        <m:num>
                          <m:sSup>
                            <m:sSupPr>
                              <m:ctrlPr>
                                <a:rPr lang="mr-IN" i="1">
                                  <a:latin typeface="Cambria Math" charset="0"/>
                                </a:rPr>
                              </m:ctrlPr>
                            </m:sSupPr>
                            <m:e>
                              <m:r>
                                <a:rPr lang="en-US" i="1">
                                  <a:latin typeface="Cambria Math" charset="0"/>
                                </a:rPr>
                                <m:t>[</m:t>
                              </m:r>
                              <m:r>
                                <a:rPr lang="en-US" i="1">
                                  <a:latin typeface="Cambria Math" charset="0"/>
                                </a:rPr>
                                <m:t>𝑃</m:t>
                              </m:r>
                              <m:r>
                                <a:rPr lang="en-US" i="1">
                                  <a:latin typeface="Cambria Math" charset="0"/>
                                </a:rPr>
                                <m:t>•</m:t>
                              </m:r>
                              <m:r>
                                <a:rPr lang="en-US" i="1">
                                  <a:latin typeface="Cambria Math" charset="0"/>
                                </a:rPr>
                                <m:t>𝐿</m:t>
                              </m:r>
                              <m:r>
                                <a:rPr lang="en-US" i="1">
                                  <a:latin typeface="Cambria Math" charset="0"/>
                                </a:rPr>
                                <m:t>]</m:t>
                              </m:r>
                            </m:e>
                            <m:sup>
                              <m:r>
                                <a:rPr lang="en-US" i="1">
                                  <a:latin typeface="Cambria Math" charset="0"/>
                                </a:rPr>
                                <m:t>0</m:t>
                              </m:r>
                            </m:sup>
                          </m:sSup>
                        </m:num>
                        <m:den>
                          <m:sSup>
                            <m:sSupPr>
                              <m:ctrlPr>
                                <a:rPr lang="mr-IN" i="1">
                                  <a:latin typeface="Cambria Math" charset="0"/>
                                </a:rPr>
                              </m:ctrlPr>
                            </m:sSupPr>
                            <m:e>
                              <m:r>
                                <a:rPr lang="en-US" i="1">
                                  <a:latin typeface="Cambria Math" charset="0"/>
                                </a:rPr>
                                <m:t>[</m:t>
                              </m:r>
                              <m:r>
                                <a:rPr lang="en-US" i="1">
                                  <a:latin typeface="Cambria Math" charset="0"/>
                                </a:rPr>
                                <m:t>𝑃</m:t>
                              </m:r>
                              <m:r>
                                <a:rPr lang="en-US" i="1">
                                  <a:latin typeface="Cambria Math" charset="0"/>
                                </a:rPr>
                                <m:t>]</m:t>
                              </m:r>
                            </m:e>
                            <m:sup>
                              <m:r>
                                <a:rPr lang="en-US" i="1">
                                  <a:latin typeface="Cambria Math" charset="0"/>
                                </a:rPr>
                                <m:t>0</m:t>
                              </m:r>
                            </m:sup>
                          </m:sSup>
                          <m:sSup>
                            <m:sSupPr>
                              <m:ctrlPr>
                                <a:rPr lang="mr-IN" i="1">
                                  <a:latin typeface="Cambria Math" charset="0"/>
                                </a:rPr>
                              </m:ctrlPr>
                            </m:sSupPr>
                            <m:e>
                              <m:r>
                                <a:rPr lang="en-US" i="1">
                                  <a:latin typeface="Cambria Math" charset="0"/>
                                </a:rPr>
                                <m:t>[</m:t>
                              </m:r>
                              <m:r>
                                <a:rPr lang="en-US" i="1">
                                  <a:latin typeface="Cambria Math" charset="0"/>
                                </a:rPr>
                                <m:t>𝐿</m:t>
                              </m:r>
                              <m:r>
                                <a:rPr lang="en-US" i="1">
                                  <a:latin typeface="Cambria Math" charset="0"/>
                                </a:rPr>
                                <m:t>]</m:t>
                              </m:r>
                            </m:e>
                            <m:sup>
                              <m:r>
                                <a:rPr lang="en-US" i="1">
                                  <a:latin typeface="Cambria Math" charset="0"/>
                                </a:rPr>
                                <m:t>0</m:t>
                              </m:r>
                            </m:sup>
                          </m:sSup>
                        </m:den>
                      </m:f>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8649938" y="2830220"/>
                <a:ext cx="1049326" cy="697948"/>
              </a:xfrm>
              <a:prstGeom prst="rect">
                <a:avLst/>
              </a:prstGeom>
              <a:blipFill rotWithShape="0">
                <a:blip r:embed="rId6"/>
                <a:stretch>
                  <a:fillRect/>
                </a:stretch>
              </a:blipFill>
            </p:spPr>
            <p:txBody>
              <a:bodyPr/>
              <a:lstStyle/>
              <a:p>
                <a:r>
                  <a:rPr lang="en-US">
                    <a:noFill/>
                  </a:rPr>
                  <a:t> </a:t>
                </a:r>
              </a:p>
            </p:txBody>
          </p:sp>
        </mc:Fallback>
      </mc:AlternateContent>
      <p:sp>
        <p:nvSpPr>
          <p:cNvPr id="11" name="TextBox 10"/>
          <p:cNvSpPr txBox="1"/>
          <p:nvPr/>
        </p:nvSpPr>
        <p:spPr>
          <a:xfrm>
            <a:off x="7061105" y="3597882"/>
            <a:ext cx="4502350" cy="1754326"/>
          </a:xfrm>
          <a:prstGeom prst="rect">
            <a:avLst/>
          </a:prstGeom>
          <a:noFill/>
        </p:spPr>
        <p:txBody>
          <a:bodyPr wrap="square" rtlCol="0">
            <a:spAutoFit/>
          </a:bodyPr>
          <a:lstStyle/>
          <a:p>
            <a:r>
              <a:rPr lang="en-US" dirty="0"/>
              <a:t>h</a:t>
            </a:r>
            <a:r>
              <a:rPr lang="en-US" dirty="0" smtClean="0"/>
              <a:t>as the numerical value of 1 but its units cancel those of K</a:t>
            </a:r>
            <a:r>
              <a:rPr lang="en-US" baseline="-25000" dirty="0" smtClean="0"/>
              <a:t>D</a:t>
            </a:r>
            <a:r>
              <a:rPr lang="en-US" dirty="0" smtClean="0"/>
              <a:t>* such that K</a:t>
            </a:r>
            <a:r>
              <a:rPr lang="en-US" baseline="-25000" dirty="0" smtClean="0"/>
              <a:t>D</a:t>
            </a:r>
            <a:r>
              <a:rPr lang="en-US" dirty="0" smtClean="0"/>
              <a:t> becomes dimensionless.</a:t>
            </a:r>
          </a:p>
          <a:p>
            <a:r>
              <a:rPr lang="en-US" dirty="0" smtClean="0"/>
              <a:t>In practice K</a:t>
            </a:r>
            <a:r>
              <a:rPr lang="en-US" baseline="-25000" dirty="0" smtClean="0"/>
              <a:t>D</a:t>
            </a:r>
            <a:r>
              <a:rPr lang="en-US" dirty="0" smtClean="0"/>
              <a:t>s are usually reported with units (molar) since they are always related to concentrations.</a:t>
            </a:r>
            <a:endParaRPr lang="en-US" dirty="0"/>
          </a:p>
        </p:txBody>
      </p:sp>
      <p:sp>
        <p:nvSpPr>
          <p:cNvPr id="12" name="TextBox 11"/>
          <p:cNvSpPr txBox="1"/>
          <p:nvPr/>
        </p:nvSpPr>
        <p:spPr>
          <a:xfrm>
            <a:off x="7061105" y="3034145"/>
            <a:ext cx="1588833" cy="369332"/>
          </a:xfrm>
          <a:prstGeom prst="rect">
            <a:avLst/>
          </a:prstGeom>
          <a:noFill/>
        </p:spPr>
        <p:txBody>
          <a:bodyPr wrap="none" rtlCol="0">
            <a:spAutoFit/>
          </a:bodyPr>
          <a:lstStyle/>
          <a:p>
            <a:r>
              <a:rPr lang="en-US" dirty="0" smtClean="0"/>
              <a:t>The expression</a:t>
            </a:r>
            <a:endParaRPr lang="en-US" dirty="0"/>
          </a:p>
        </p:txBody>
      </p:sp>
      <p:sp>
        <p:nvSpPr>
          <p:cNvPr id="14" name="Date Placeholder 13"/>
          <p:cNvSpPr>
            <a:spLocks noGrp="1"/>
          </p:cNvSpPr>
          <p:nvPr>
            <p:ph type="dt" sz="half" idx="10"/>
          </p:nvPr>
        </p:nvSpPr>
        <p:spPr/>
        <p:txBody>
          <a:bodyPr/>
          <a:lstStyle/>
          <a:p>
            <a:r>
              <a:rPr lang="de-DE" smtClean="0"/>
              <a:t>Daniel Seeliger</a:t>
            </a:r>
            <a:endParaRPr lang="en-US"/>
          </a:p>
        </p:txBody>
      </p:sp>
      <p:sp>
        <p:nvSpPr>
          <p:cNvPr id="15" name="Footer Placeholder 14"/>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58140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2" grpId="0"/>
      <p:bldP spid="3" grpId="0"/>
      <p:bldP spid="4" grpId="0"/>
      <p:bldP spid="7" grpId="0"/>
      <p:bldP spid="8" grpId="0"/>
      <p:bldP spid="9" grpId="0"/>
      <p:bldP spid="10" grpId="0"/>
      <p:bldP spid="11"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919362" y="1702316"/>
                <a:ext cx="2359941"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𝑓</m:t>
                      </m:r>
                      <m:r>
                        <a:rPr lang="en-US" b="0" i="1" smtClean="0">
                          <a:latin typeface="Cambria Math" charset="0"/>
                        </a:rPr>
                        <m:t>= </m:t>
                      </m:r>
                      <m:f>
                        <m:fPr>
                          <m:ctrlPr>
                            <a:rPr lang="mr-IN" b="0" i="1" smtClean="0">
                              <a:latin typeface="Cambria Math" charset="0"/>
                            </a:rPr>
                          </m:ctrlPr>
                        </m:fPr>
                        <m:num>
                          <m:sSub>
                            <m:sSubPr>
                              <m:ctrlPr>
                                <a:rPr lang="en-US" b="0" i="1" smtClean="0">
                                  <a:latin typeface="Cambria Math" charset="0"/>
                                </a:rPr>
                              </m:ctrlPr>
                            </m:sSubPr>
                            <m:e>
                              <m:r>
                                <a:rPr lang="en-US" b="0" i="1" smtClean="0">
                                  <a:latin typeface="Cambria Math" charset="0"/>
                                </a:rPr>
                                <m:t>10</m:t>
                              </m:r>
                              <m:r>
                                <a:rPr lang="en-US" b="0" i="1" smtClean="0">
                                  <a:latin typeface="Cambria Math" charset="0"/>
                                </a:rPr>
                                <m:t>𝐾</m:t>
                              </m:r>
                            </m:e>
                            <m:sub>
                              <m:r>
                                <a:rPr lang="en-US" b="0" i="1" smtClean="0">
                                  <a:latin typeface="Cambria Math" charset="0"/>
                                </a:rPr>
                                <m:t>𝐷</m:t>
                              </m:r>
                            </m:sub>
                          </m:sSub>
                        </m:num>
                        <m:den>
                          <m:sSub>
                            <m:sSubPr>
                              <m:ctrlPr>
                                <a:rPr lang="en-US" b="0" i="1" smtClean="0">
                                  <a:latin typeface="Cambria Math" charset="0"/>
                                </a:rPr>
                              </m:ctrlPr>
                            </m:sSubPr>
                            <m:e>
                              <m:r>
                                <a:rPr lang="en-US" b="0" i="1" smtClean="0">
                                  <a:latin typeface="Cambria Math" charset="0"/>
                                </a:rPr>
                                <m:t>10</m:t>
                              </m:r>
                              <m:r>
                                <a:rPr lang="en-US" b="0" i="1" smtClean="0">
                                  <a:latin typeface="Cambria Math" charset="0"/>
                                </a:rPr>
                                <m:t>𝐾</m:t>
                              </m:r>
                            </m:e>
                            <m:sub>
                              <m:r>
                                <a:rPr lang="en-US" b="0" i="1" smtClean="0">
                                  <a:latin typeface="Cambria Math" charset="0"/>
                                </a:rPr>
                                <m:t>𝐷</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den>
                      </m:f>
                      <m:r>
                        <a:rPr lang="en-US" b="0" i="1" smtClean="0">
                          <a:latin typeface="Cambria Math" charset="0"/>
                        </a:rPr>
                        <m:t>=0.91</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919362" y="1702316"/>
                <a:ext cx="2359941" cy="5657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871271" y="2497800"/>
                <a:ext cx="2408032"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𝑓</m:t>
                      </m:r>
                      <m:r>
                        <a:rPr lang="en-US" b="0" i="1" smtClean="0">
                          <a:latin typeface="Cambria Math" charset="0"/>
                        </a:rPr>
                        <m:t>= </m:t>
                      </m:r>
                      <m:f>
                        <m:fPr>
                          <m:ctrlPr>
                            <a:rPr lang="mr-IN" b="0" i="1" smtClean="0">
                              <a:latin typeface="Cambria Math" charset="0"/>
                            </a:rPr>
                          </m:ctrlPr>
                        </m:fPr>
                        <m:num>
                          <m:sSub>
                            <m:sSubPr>
                              <m:ctrlPr>
                                <a:rPr lang="en-US" b="0" i="1" smtClean="0">
                                  <a:latin typeface="Cambria Math" charset="0"/>
                                </a:rPr>
                              </m:ctrlPr>
                            </m:sSubPr>
                            <m:e>
                              <m:r>
                                <a:rPr lang="en-US" b="0" i="1" smtClean="0">
                                  <a:latin typeface="Cambria Math" charset="0"/>
                                </a:rPr>
                                <m:t>0.1</m:t>
                              </m:r>
                              <m:r>
                                <a:rPr lang="en-US" b="0" i="1" smtClean="0">
                                  <a:latin typeface="Cambria Math" charset="0"/>
                                </a:rPr>
                                <m:t>𝐾</m:t>
                              </m:r>
                            </m:e>
                            <m:sub>
                              <m:r>
                                <a:rPr lang="en-US" b="0" i="1" smtClean="0">
                                  <a:latin typeface="Cambria Math" charset="0"/>
                                </a:rPr>
                                <m:t>𝐷</m:t>
                              </m:r>
                            </m:sub>
                          </m:sSub>
                        </m:num>
                        <m:den>
                          <m:sSub>
                            <m:sSubPr>
                              <m:ctrlPr>
                                <a:rPr lang="en-US" b="0" i="1" smtClean="0">
                                  <a:latin typeface="Cambria Math" charset="0"/>
                                </a:rPr>
                              </m:ctrlPr>
                            </m:sSubPr>
                            <m:e>
                              <m:r>
                                <a:rPr lang="en-US" b="0" i="1" smtClean="0">
                                  <a:latin typeface="Cambria Math" charset="0"/>
                                </a:rPr>
                                <m:t>0.1</m:t>
                              </m:r>
                              <m:r>
                                <a:rPr lang="en-US" b="0" i="1" smtClean="0">
                                  <a:latin typeface="Cambria Math" charset="0"/>
                                </a:rPr>
                                <m:t>𝐾</m:t>
                              </m:r>
                            </m:e>
                            <m:sub>
                              <m:r>
                                <a:rPr lang="en-US" b="0" i="1" smtClean="0">
                                  <a:latin typeface="Cambria Math" charset="0"/>
                                </a:rPr>
                                <m:t>𝐷</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den>
                      </m:f>
                      <m:r>
                        <a:rPr lang="en-US" b="0" i="1" smtClean="0">
                          <a:latin typeface="Cambria Math" charset="0"/>
                        </a:rPr>
                        <m:t>=0.09</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871271" y="2497800"/>
                <a:ext cx="2408032" cy="565732"/>
              </a:xfrm>
              <a:prstGeom prst="rect">
                <a:avLst/>
              </a:prstGeom>
              <a:blipFill rotWithShape="0">
                <a:blip r:embed="rId3"/>
                <a:stretch>
                  <a:fillRect/>
                </a:stretch>
              </a:blipFill>
            </p:spPr>
            <p:txBody>
              <a:bodyPr/>
              <a:lstStyle/>
              <a:p>
                <a:r>
                  <a:rPr lang="en-US">
                    <a:noFill/>
                  </a:rPr>
                  <a:t> </a:t>
                </a:r>
              </a:p>
            </p:txBody>
          </p:sp>
        </mc:Fallback>
      </mc:AlternateContent>
      <p:pic>
        <p:nvPicPr>
          <p:cNvPr id="4" name="Picture 2" descr="figure_12_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1744" y="383586"/>
            <a:ext cx="6251575" cy="4794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TextBox 4"/>
          <p:cNvSpPr txBox="1"/>
          <p:nvPr/>
        </p:nvSpPr>
        <p:spPr>
          <a:xfrm>
            <a:off x="651164" y="383586"/>
            <a:ext cx="4040580" cy="923330"/>
          </a:xfrm>
          <a:prstGeom prst="rect">
            <a:avLst/>
          </a:prstGeom>
          <a:noFill/>
        </p:spPr>
        <p:txBody>
          <a:bodyPr wrap="square" rtlCol="0">
            <a:spAutoFit/>
          </a:bodyPr>
          <a:lstStyle/>
          <a:p>
            <a:r>
              <a:rPr lang="en-US" dirty="0" smtClean="0"/>
              <a:t>Using equation (4) we can calculate the fraction of protein which is bound at a given concentration of ligand.</a:t>
            </a:r>
            <a:endParaRPr lang="en-US" dirty="0"/>
          </a:p>
        </p:txBody>
      </p:sp>
      <p:sp>
        <p:nvSpPr>
          <p:cNvPr id="6" name="Date Placeholder 5"/>
          <p:cNvSpPr>
            <a:spLocks noGrp="1"/>
          </p:cNvSpPr>
          <p:nvPr>
            <p:ph type="dt" sz="half" idx="10"/>
          </p:nvPr>
        </p:nvSpPr>
        <p:spPr/>
        <p:txBody>
          <a:bodyPr/>
          <a:lstStyle/>
          <a:p>
            <a:r>
              <a:rPr lang="de-DE" smtClean="0"/>
              <a:t>Daniel Seeliger</a:t>
            </a:r>
            <a:endParaRPr lang="en-US"/>
          </a:p>
        </p:txBody>
      </p:sp>
      <p:sp>
        <p:nvSpPr>
          <p:cNvPr id="7" name="Footer Placeholder 6"/>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4905391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9872" y="2416629"/>
            <a:ext cx="3598421" cy="584775"/>
          </a:xfrm>
          <a:prstGeom prst="rect">
            <a:avLst/>
          </a:prstGeom>
          <a:noFill/>
        </p:spPr>
        <p:txBody>
          <a:bodyPr wrap="none" rtlCol="0">
            <a:spAutoFit/>
          </a:bodyPr>
          <a:lstStyle/>
          <a:p>
            <a:r>
              <a:rPr lang="en-US" sz="3200" dirty="0" smtClean="0"/>
              <a:t>How to measure K</a:t>
            </a:r>
            <a:r>
              <a:rPr lang="en-US" sz="3200" baseline="-25000" dirty="0" smtClean="0"/>
              <a:t>D</a:t>
            </a:r>
            <a:r>
              <a:rPr lang="en-US" sz="3200" dirty="0" smtClean="0"/>
              <a:t>?</a:t>
            </a:r>
            <a:endParaRPr lang="en-US" sz="3200" dirty="0"/>
          </a:p>
        </p:txBody>
      </p:sp>
      <p:sp>
        <p:nvSpPr>
          <p:cNvPr id="3" name="Date Placeholder 2"/>
          <p:cNvSpPr>
            <a:spLocks noGrp="1"/>
          </p:cNvSpPr>
          <p:nvPr>
            <p:ph type="dt" sz="half" idx="10"/>
          </p:nvPr>
        </p:nvSpPr>
        <p:spPr/>
        <p:txBody>
          <a:bodyPr/>
          <a:lstStyle/>
          <a:p>
            <a:r>
              <a:rPr lang="de-DE" smtClean="0"/>
              <a:t>Daniel Seeliger</a:t>
            </a:r>
            <a:endParaRPr lang="en-US"/>
          </a:p>
        </p:txBody>
      </p:sp>
      <p:sp>
        <p:nvSpPr>
          <p:cNvPr id="4" name="Footer Placeholder 3"/>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154918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275" y="1058873"/>
            <a:ext cx="10013157" cy="5019977"/>
          </a:xfrm>
          <a:prstGeom prst="rect">
            <a:avLst/>
          </a:prstGeom>
        </p:spPr>
      </p:pic>
      <p:sp>
        <p:nvSpPr>
          <p:cNvPr id="4" name="TextBox 3"/>
          <p:cNvSpPr txBox="1"/>
          <p:nvPr/>
        </p:nvSpPr>
        <p:spPr>
          <a:xfrm>
            <a:off x="788275" y="241739"/>
            <a:ext cx="5527475" cy="523220"/>
          </a:xfrm>
          <a:prstGeom prst="rect">
            <a:avLst/>
          </a:prstGeom>
          <a:noFill/>
        </p:spPr>
        <p:txBody>
          <a:bodyPr wrap="none" rtlCol="0">
            <a:spAutoFit/>
          </a:bodyPr>
          <a:lstStyle/>
          <a:p>
            <a:r>
              <a:rPr lang="en-US" sz="2800" dirty="0" smtClean="0"/>
              <a:t>Isothermal titration calorimetry (ITC)</a:t>
            </a:r>
            <a:endParaRPr lang="en-US" sz="2800" dirty="0"/>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0763839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7443" y="881743"/>
            <a:ext cx="10356618" cy="461665"/>
          </a:xfrm>
          <a:prstGeom prst="rect">
            <a:avLst/>
          </a:prstGeom>
          <a:noFill/>
        </p:spPr>
        <p:txBody>
          <a:bodyPr wrap="none" rtlCol="0">
            <a:spAutoFit/>
          </a:bodyPr>
          <a:lstStyle/>
          <a:p>
            <a:pPr marL="285750" indent="-285750">
              <a:buFont typeface="Arial" charset="0"/>
              <a:buChar char="•"/>
            </a:pPr>
            <a:r>
              <a:rPr lang="en-US" sz="2400" dirty="0" smtClean="0"/>
              <a:t>In an ITC experiment both K</a:t>
            </a:r>
            <a:r>
              <a:rPr lang="en-US" sz="2400" baseline="-25000" dirty="0" smtClean="0"/>
              <a:t>D</a:t>
            </a:r>
            <a:r>
              <a:rPr lang="en-US" sz="2400" dirty="0" smtClean="0"/>
              <a:t> and ΔH can be determined in a single experiment.</a:t>
            </a:r>
            <a:endParaRPr lang="en-US" sz="2400" dirty="0"/>
          </a:p>
        </p:txBody>
      </p:sp>
      <p:sp>
        <p:nvSpPr>
          <p:cNvPr id="4" name="TextBox 3"/>
          <p:cNvSpPr txBox="1"/>
          <p:nvPr/>
        </p:nvSpPr>
        <p:spPr>
          <a:xfrm>
            <a:off x="767443" y="1866900"/>
            <a:ext cx="6397777" cy="461665"/>
          </a:xfrm>
          <a:prstGeom prst="rect">
            <a:avLst/>
          </a:prstGeom>
          <a:noFill/>
        </p:spPr>
        <p:txBody>
          <a:bodyPr wrap="none" rtlCol="0">
            <a:spAutoFit/>
          </a:bodyPr>
          <a:lstStyle/>
          <a:p>
            <a:pPr marL="285750" indent="-285750">
              <a:buFont typeface="Arial" charset="0"/>
              <a:buChar char="•"/>
            </a:pPr>
            <a:r>
              <a:rPr lang="en-US" sz="2400" dirty="0" smtClean="0"/>
              <a:t>ΔG is obtained from the relation: ΔG = RT ln K</a:t>
            </a:r>
            <a:r>
              <a:rPr lang="en-US" sz="2400" baseline="-25000" dirty="0" smtClean="0"/>
              <a:t>D</a:t>
            </a:r>
            <a:r>
              <a:rPr lang="en-US" sz="2400" dirty="0" smtClean="0"/>
              <a:t> </a:t>
            </a:r>
            <a:endParaRPr lang="en-US" sz="2400" dirty="0"/>
          </a:p>
        </p:txBody>
      </p:sp>
      <p:sp>
        <p:nvSpPr>
          <p:cNvPr id="5" name="TextBox 4"/>
          <p:cNvSpPr txBox="1"/>
          <p:nvPr/>
        </p:nvSpPr>
        <p:spPr>
          <a:xfrm>
            <a:off x="767444" y="2852057"/>
            <a:ext cx="9568542" cy="830997"/>
          </a:xfrm>
          <a:prstGeom prst="rect">
            <a:avLst/>
          </a:prstGeom>
          <a:noFill/>
        </p:spPr>
        <p:txBody>
          <a:bodyPr wrap="square" rtlCol="0">
            <a:spAutoFit/>
          </a:bodyPr>
          <a:lstStyle/>
          <a:p>
            <a:pPr marL="285750" indent="-285750">
              <a:buFont typeface="Arial" charset="0"/>
              <a:buChar char="•"/>
            </a:pPr>
            <a:r>
              <a:rPr lang="en-US" sz="2400" dirty="0" smtClean="0"/>
              <a:t>The entropic contribution to the free energy of binding can be calculated TΔS = ΔH - ΔG </a:t>
            </a:r>
            <a:endParaRPr lang="en-US" sz="2400" dirty="0"/>
          </a:p>
        </p:txBody>
      </p:sp>
      <p:sp>
        <p:nvSpPr>
          <p:cNvPr id="6" name="Date Placeholder 5"/>
          <p:cNvSpPr>
            <a:spLocks noGrp="1"/>
          </p:cNvSpPr>
          <p:nvPr>
            <p:ph type="dt" sz="half" idx="10"/>
          </p:nvPr>
        </p:nvSpPr>
        <p:spPr/>
        <p:txBody>
          <a:bodyPr/>
          <a:lstStyle/>
          <a:p>
            <a:r>
              <a:rPr lang="de-DE" smtClean="0"/>
              <a:t>Daniel Seeliger</a:t>
            </a:r>
            <a:endParaRPr lang="en-US"/>
          </a:p>
        </p:txBody>
      </p:sp>
      <p:sp>
        <p:nvSpPr>
          <p:cNvPr id="7" name="Footer Placeholder 6"/>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6341374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086" y="757239"/>
            <a:ext cx="8306946" cy="5344016"/>
          </a:xfrm>
          <a:prstGeom prst="rect">
            <a:avLst/>
          </a:prstGeom>
        </p:spPr>
      </p:pic>
      <p:sp>
        <p:nvSpPr>
          <p:cNvPr id="3" name="Date Placeholder 2"/>
          <p:cNvSpPr>
            <a:spLocks noGrp="1"/>
          </p:cNvSpPr>
          <p:nvPr>
            <p:ph type="dt" sz="half" idx="10"/>
          </p:nvPr>
        </p:nvSpPr>
        <p:spPr/>
        <p:txBody>
          <a:bodyPr/>
          <a:lstStyle/>
          <a:p>
            <a:r>
              <a:rPr lang="de-DE" smtClean="0"/>
              <a:t>Daniel Seeliger</a:t>
            </a:r>
            <a:endParaRPr lang="en-US"/>
          </a:p>
        </p:txBody>
      </p:sp>
      <p:sp>
        <p:nvSpPr>
          <p:cNvPr id="4" name="Footer Placeholder 3"/>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4551523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ure_12_35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6609" y="1055077"/>
            <a:ext cx="3681743" cy="3822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TextBox 4"/>
          <p:cNvSpPr txBox="1"/>
          <p:nvPr/>
        </p:nvSpPr>
        <p:spPr>
          <a:xfrm>
            <a:off x="609600" y="539264"/>
            <a:ext cx="5826369" cy="923330"/>
          </a:xfrm>
          <a:prstGeom prst="rect">
            <a:avLst/>
          </a:prstGeom>
          <a:noFill/>
        </p:spPr>
        <p:txBody>
          <a:bodyPr wrap="square" rtlCol="0">
            <a:spAutoFit/>
          </a:bodyPr>
          <a:lstStyle/>
          <a:p>
            <a:pPr marL="285750" indent="-285750">
              <a:buFont typeface="Arial" charset="0"/>
              <a:buChar char="•"/>
            </a:pPr>
            <a:r>
              <a:rPr lang="en-US" dirty="0" smtClean="0"/>
              <a:t>The entropic contribution to the free energy of binding coming from the release of water molecules from hydrophobic surfaces is a strong driver for affinity. </a:t>
            </a:r>
            <a:endParaRPr lang="en-US" dirty="0"/>
          </a:p>
        </p:txBody>
      </p:sp>
      <p:pic>
        <p:nvPicPr>
          <p:cNvPr id="6" name="Picture 5"/>
          <p:cNvPicPr>
            <a:picLocks noChangeAspect="1"/>
          </p:cNvPicPr>
          <p:nvPr/>
        </p:nvPicPr>
        <p:blipFill>
          <a:blip r:embed="rId3"/>
          <a:stretch>
            <a:fillRect/>
          </a:stretch>
        </p:blipFill>
        <p:spPr>
          <a:xfrm>
            <a:off x="1142023" y="2077846"/>
            <a:ext cx="787400" cy="711200"/>
          </a:xfrm>
          <a:prstGeom prst="rect">
            <a:avLst/>
          </a:prstGeom>
        </p:spPr>
      </p:pic>
      <p:sp>
        <p:nvSpPr>
          <p:cNvPr id="7" name="Freeform 6"/>
          <p:cNvSpPr/>
          <p:nvPr/>
        </p:nvSpPr>
        <p:spPr>
          <a:xfrm>
            <a:off x="937846" y="1667373"/>
            <a:ext cx="1529130" cy="1706511"/>
          </a:xfrm>
          <a:custGeom>
            <a:avLst/>
            <a:gdLst>
              <a:gd name="connsiteX0" fmla="*/ 820616 w 1529130"/>
              <a:gd name="connsiteY0" fmla="*/ 0 h 1706511"/>
              <a:gd name="connsiteX1" fmla="*/ 1395046 w 1529130"/>
              <a:gd name="connsiteY1" fmla="*/ 304800 h 1706511"/>
              <a:gd name="connsiteX2" fmla="*/ 1512277 w 1529130"/>
              <a:gd name="connsiteY2" fmla="*/ 984738 h 1706511"/>
              <a:gd name="connsiteX3" fmla="*/ 1125416 w 1529130"/>
              <a:gd name="connsiteY3" fmla="*/ 1629507 h 1706511"/>
              <a:gd name="connsiteX4" fmla="*/ 304800 w 1529130"/>
              <a:gd name="connsiteY4" fmla="*/ 1688123 h 1706511"/>
              <a:gd name="connsiteX5" fmla="*/ 0 w 1529130"/>
              <a:gd name="connsiteY5" fmla="*/ 1570892 h 170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9130" h="1706511">
                <a:moveTo>
                  <a:pt x="820616" y="0"/>
                </a:moveTo>
                <a:cubicBezTo>
                  <a:pt x="1050192" y="70338"/>
                  <a:pt x="1279769" y="140677"/>
                  <a:pt x="1395046" y="304800"/>
                </a:cubicBezTo>
                <a:cubicBezTo>
                  <a:pt x="1510323" y="468923"/>
                  <a:pt x="1557215" y="763954"/>
                  <a:pt x="1512277" y="984738"/>
                </a:cubicBezTo>
                <a:cubicBezTo>
                  <a:pt x="1467339" y="1205522"/>
                  <a:pt x="1326662" y="1512276"/>
                  <a:pt x="1125416" y="1629507"/>
                </a:cubicBezTo>
                <a:cubicBezTo>
                  <a:pt x="924170" y="1746738"/>
                  <a:pt x="492369" y="1697892"/>
                  <a:pt x="304800" y="1688123"/>
                </a:cubicBezTo>
                <a:cubicBezTo>
                  <a:pt x="117231" y="1678354"/>
                  <a:pt x="0" y="1570892"/>
                  <a:pt x="0" y="1570892"/>
                </a:cubicBezTo>
              </a:path>
            </a:pathLst>
          </a:cu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704492" y="1749435"/>
            <a:ext cx="1529130" cy="1706511"/>
          </a:xfrm>
          <a:custGeom>
            <a:avLst/>
            <a:gdLst>
              <a:gd name="connsiteX0" fmla="*/ 820616 w 1529130"/>
              <a:gd name="connsiteY0" fmla="*/ 0 h 1706511"/>
              <a:gd name="connsiteX1" fmla="*/ 1395046 w 1529130"/>
              <a:gd name="connsiteY1" fmla="*/ 304800 h 1706511"/>
              <a:gd name="connsiteX2" fmla="*/ 1512277 w 1529130"/>
              <a:gd name="connsiteY2" fmla="*/ 984738 h 1706511"/>
              <a:gd name="connsiteX3" fmla="*/ 1125416 w 1529130"/>
              <a:gd name="connsiteY3" fmla="*/ 1629507 h 1706511"/>
              <a:gd name="connsiteX4" fmla="*/ 304800 w 1529130"/>
              <a:gd name="connsiteY4" fmla="*/ 1688123 h 1706511"/>
              <a:gd name="connsiteX5" fmla="*/ 0 w 1529130"/>
              <a:gd name="connsiteY5" fmla="*/ 1570892 h 170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9130" h="1706511">
                <a:moveTo>
                  <a:pt x="820616" y="0"/>
                </a:moveTo>
                <a:cubicBezTo>
                  <a:pt x="1050192" y="70338"/>
                  <a:pt x="1279769" y="140677"/>
                  <a:pt x="1395046" y="304800"/>
                </a:cubicBezTo>
                <a:cubicBezTo>
                  <a:pt x="1510323" y="468923"/>
                  <a:pt x="1557215" y="763954"/>
                  <a:pt x="1512277" y="984738"/>
                </a:cubicBezTo>
                <a:cubicBezTo>
                  <a:pt x="1467339" y="1205522"/>
                  <a:pt x="1326662" y="1512276"/>
                  <a:pt x="1125416" y="1629507"/>
                </a:cubicBezTo>
                <a:cubicBezTo>
                  <a:pt x="924170" y="1746738"/>
                  <a:pt x="492369" y="1697892"/>
                  <a:pt x="304800" y="1688123"/>
                </a:cubicBezTo>
                <a:cubicBezTo>
                  <a:pt x="117231" y="1678354"/>
                  <a:pt x="0" y="1570892"/>
                  <a:pt x="0" y="1570892"/>
                </a:cubicBezTo>
              </a:path>
            </a:pathLst>
          </a:cu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3897557" y="2247090"/>
            <a:ext cx="571500" cy="711200"/>
          </a:xfrm>
          <a:prstGeom prst="rect">
            <a:avLst/>
          </a:prstGeom>
        </p:spPr>
      </p:pic>
      <p:sp>
        <p:nvSpPr>
          <p:cNvPr id="10" name="TextBox 9"/>
          <p:cNvSpPr txBox="1"/>
          <p:nvPr/>
        </p:nvSpPr>
        <p:spPr>
          <a:xfrm>
            <a:off x="1957999" y="3619542"/>
            <a:ext cx="2071016" cy="369332"/>
          </a:xfrm>
          <a:prstGeom prst="rect">
            <a:avLst/>
          </a:prstGeom>
          <a:noFill/>
        </p:spPr>
        <p:txBody>
          <a:bodyPr wrap="none" rtlCol="0">
            <a:spAutoFit/>
          </a:bodyPr>
          <a:lstStyle/>
          <a:p>
            <a:r>
              <a:rPr lang="en-US" dirty="0" smtClean="0">
                <a:solidFill>
                  <a:schemeClr val="accent6"/>
                </a:solidFill>
              </a:rPr>
              <a:t>Hydrophobic pocket</a:t>
            </a:r>
            <a:endParaRPr lang="en-US" dirty="0">
              <a:solidFill>
                <a:schemeClr val="accent6"/>
              </a:solidFill>
            </a:endParaRPr>
          </a:p>
        </p:txBody>
      </p:sp>
      <p:sp>
        <p:nvSpPr>
          <p:cNvPr id="11" name="TextBox 10"/>
          <p:cNvSpPr txBox="1"/>
          <p:nvPr/>
        </p:nvSpPr>
        <p:spPr>
          <a:xfrm>
            <a:off x="597877" y="4191908"/>
            <a:ext cx="5826369" cy="2031325"/>
          </a:xfrm>
          <a:prstGeom prst="rect">
            <a:avLst/>
          </a:prstGeom>
          <a:noFill/>
        </p:spPr>
        <p:txBody>
          <a:bodyPr wrap="square" rtlCol="0">
            <a:spAutoFit/>
          </a:bodyPr>
          <a:lstStyle/>
          <a:p>
            <a:pPr marL="285750" indent="-285750">
              <a:buFont typeface="Arial" charset="0"/>
              <a:buChar char="•"/>
            </a:pPr>
            <a:r>
              <a:rPr lang="en-US" dirty="0" smtClean="0"/>
              <a:t>As long as there are no clashes with protein surfaces it is not important which specific type of hydrophobic group is filling the pocket. </a:t>
            </a:r>
            <a:endParaRPr lang="en-US" dirty="0"/>
          </a:p>
          <a:p>
            <a:pPr marL="285750" indent="-285750">
              <a:buFont typeface="Arial" charset="0"/>
              <a:buChar char="•"/>
            </a:pPr>
            <a:r>
              <a:rPr lang="en-US" dirty="0" smtClean="0"/>
              <a:t>Hydrophobic molecules therefore have the tendency to bind to all kinds of hydrophobic cavities and binding sites</a:t>
            </a:r>
          </a:p>
          <a:p>
            <a:pPr marL="285750" indent="-285750">
              <a:buFont typeface="Arial" charset="0"/>
              <a:buChar char="•"/>
            </a:pPr>
            <a:r>
              <a:rPr lang="en-US" dirty="0" smtClean="0"/>
              <a:t>This non-specific binding can lead to off-target activity and lead to side-effects.</a:t>
            </a: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6823067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97968" y="612297"/>
            <a:ext cx="1529130" cy="1706511"/>
          </a:xfrm>
          <a:custGeom>
            <a:avLst/>
            <a:gdLst>
              <a:gd name="connsiteX0" fmla="*/ 820616 w 1529130"/>
              <a:gd name="connsiteY0" fmla="*/ 0 h 1706511"/>
              <a:gd name="connsiteX1" fmla="*/ 1395046 w 1529130"/>
              <a:gd name="connsiteY1" fmla="*/ 304800 h 1706511"/>
              <a:gd name="connsiteX2" fmla="*/ 1512277 w 1529130"/>
              <a:gd name="connsiteY2" fmla="*/ 984738 h 1706511"/>
              <a:gd name="connsiteX3" fmla="*/ 1125416 w 1529130"/>
              <a:gd name="connsiteY3" fmla="*/ 1629507 h 1706511"/>
              <a:gd name="connsiteX4" fmla="*/ 304800 w 1529130"/>
              <a:gd name="connsiteY4" fmla="*/ 1688123 h 1706511"/>
              <a:gd name="connsiteX5" fmla="*/ 0 w 1529130"/>
              <a:gd name="connsiteY5" fmla="*/ 1570892 h 170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9130" h="1706511">
                <a:moveTo>
                  <a:pt x="820616" y="0"/>
                </a:moveTo>
                <a:cubicBezTo>
                  <a:pt x="1050192" y="70338"/>
                  <a:pt x="1279769" y="140677"/>
                  <a:pt x="1395046" y="304800"/>
                </a:cubicBezTo>
                <a:cubicBezTo>
                  <a:pt x="1510323" y="468923"/>
                  <a:pt x="1557215" y="763954"/>
                  <a:pt x="1512277" y="984738"/>
                </a:cubicBezTo>
                <a:cubicBezTo>
                  <a:pt x="1467339" y="1205522"/>
                  <a:pt x="1326662" y="1512276"/>
                  <a:pt x="1125416" y="1629507"/>
                </a:cubicBezTo>
                <a:cubicBezTo>
                  <a:pt x="924170" y="1746738"/>
                  <a:pt x="492369" y="1697892"/>
                  <a:pt x="304800" y="1688123"/>
                </a:cubicBezTo>
                <a:cubicBezTo>
                  <a:pt x="117231" y="1678354"/>
                  <a:pt x="0" y="1570892"/>
                  <a:pt x="0" y="1570892"/>
                </a:cubicBezTo>
              </a:path>
            </a:pathLst>
          </a:cu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7962533" y="1928447"/>
            <a:ext cx="584200" cy="304800"/>
          </a:xfrm>
          <a:prstGeom prst="rect">
            <a:avLst/>
          </a:prstGeom>
        </p:spPr>
      </p:pic>
      <p:pic>
        <p:nvPicPr>
          <p:cNvPr id="6" name="Picture 5"/>
          <p:cNvPicPr>
            <a:picLocks noChangeAspect="1"/>
          </p:cNvPicPr>
          <p:nvPr/>
        </p:nvPicPr>
        <p:blipFill>
          <a:blip r:embed="rId3"/>
          <a:stretch>
            <a:fillRect/>
          </a:stretch>
        </p:blipFill>
        <p:spPr>
          <a:xfrm>
            <a:off x="7695833" y="612297"/>
            <a:ext cx="533400" cy="533400"/>
          </a:xfrm>
          <a:prstGeom prst="rect">
            <a:avLst/>
          </a:prstGeom>
        </p:spPr>
      </p:pic>
      <p:pic>
        <p:nvPicPr>
          <p:cNvPr id="7" name="Picture 6"/>
          <p:cNvPicPr>
            <a:picLocks noChangeAspect="1"/>
          </p:cNvPicPr>
          <p:nvPr/>
        </p:nvPicPr>
        <p:blipFill>
          <a:blip r:embed="rId4"/>
          <a:stretch>
            <a:fillRect/>
          </a:stretch>
        </p:blipFill>
        <p:spPr>
          <a:xfrm rot="1636025">
            <a:off x="6718330" y="1188519"/>
            <a:ext cx="1104900" cy="838200"/>
          </a:xfrm>
          <a:prstGeom prst="rect">
            <a:avLst/>
          </a:prstGeom>
        </p:spPr>
      </p:pic>
      <p:cxnSp>
        <p:nvCxnSpPr>
          <p:cNvPr id="9" name="Straight Connector 8"/>
          <p:cNvCxnSpPr/>
          <p:nvPr/>
        </p:nvCxnSpPr>
        <p:spPr>
          <a:xfrm flipV="1">
            <a:off x="7608276" y="1063844"/>
            <a:ext cx="198926" cy="16708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839468" y="1793631"/>
            <a:ext cx="114381" cy="134816"/>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33047" y="822531"/>
            <a:ext cx="4958862" cy="3139321"/>
          </a:xfrm>
          <a:prstGeom prst="rect">
            <a:avLst/>
          </a:prstGeom>
          <a:noFill/>
        </p:spPr>
        <p:txBody>
          <a:bodyPr wrap="square" rtlCol="0">
            <a:spAutoFit/>
          </a:bodyPr>
          <a:lstStyle/>
          <a:p>
            <a:pPr marL="285750" indent="-285750">
              <a:buFont typeface="Arial" charset="0"/>
              <a:buChar char="•"/>
            </a:pPr>
            <a:r>
              <a:rPr lang="en-US" dirty="0" smtClean="0"/>
              <a:t>Polar groups, in particular hydrogen bonds, form excellent interactions with water molecules. There is no driving force which pulls them into a binding site</a:t>
            </a:r>
          </a:p>
          <a:p>
            <a:pPr marL="285750" indent="-285750">
              <a:buFont typeface="Arial" charset="0"/>
              <a:buChar char="•"/>
            </a:pPr>
            <a:r>
              <a:rPr lang="en-US" dirty="0" smtClean="0"/>
              <a:t>In addition, hydrogen bonds have a very strong directional component. To form a strong hydrogen bond the geometric orientation is very important.</a:t>
            </a:r>
          </a:p>
          <a:p>
            <a:pPr marL="285750" indent="-285750">
              <a:buFont typeface="Arial" charset="0"/>
              <a:buChar char="•"/>
            </a:pPr>
            <a:r>
              <a:rPr lang="en-US" dirty="0" smtClean="0"/>
              <a:t>The interaction energy drops sharply if the geometry deviates from the optional distance (~0.2 nm) or the optimal angle (180 </a:t>
            </a:r>
            <a:r>
              <a:rPr lang="en-US" dirty="0" err="1" smtClean="0"/>
              <a:t>deg</a:t>
            </a:r>
            <a:r>
              <a:rPr lang="en-US" dirty="0" smtClean="0"/>
              <a:t>).</a:t>
            </a:r>
            <a:endParaRPr lang="en-US" dirty="0"/>
          </a:p>
        </p:txBody>
      </p:sp>
      <p:pic>
        <p:nvPicPr>
          <p:cNvPr id="17" name="Picture 16"/>
          <p:cNvPicPr>
            <a:picLocks noChangeAspect="1"/>
          </p:cNvPicPr>
          <p:nvPr/>
        </p:nvPicPr>
        <p:blipFill>
          <a:blip r:embed="rId4"/>
          <a:stretch>
            <a:fillRect/>
          </a:stretch>
        </p:blipFill>
        <p:spPr>
          <a:xfrm>
            <a:off x="7093467" y="4541319"/>
            <a:ext cx="1104900" cy="838200"/>
          </a:xfrm>
          <a:prstGeom prst="rect">
            <a:avLst/>
          </a:prstGeom>
        </p:spPr>
      </p:pic>
      <p:pic>
        <p:nvPicPr>
          <p:cNvPr id="18" name="Picture 17"/>
          <p:cNvPicPr>
            <a:picLocks noChangeAspect="1"/>
          </p:cNvPicPr>
          <p:nvPr/>
        </p:nvPicPr>
        <p:blipFill>
          <a:blip r:embed="rId3"/>
          <a:stretch>
            <a:fillRect/>
          </a:stretch>
        </p:blipFill>
        <p:spPr>
          <a:xfrm>
            <a:off x="7379217" y="3636851"/>
            <a:ext cx="533400" cy="533400"/>
          </a:xfrm>
          <a:prstGeom prst="rect">
            <a:avLst/>
          </a:prstGeom>
        </p:spPr>
      </p:pic>
      <p:cxnSp>
        <p:nvCxnSpPr>
          <p:cNvPr id="19" name="Straight Connector 18"/>
          <p:cNvCxnSpPr/>
          <p:nvPr/>
        </p:nvCxnSpPr>
        <p:spPr>
          <a:xfrm flipV="1">
            <a:off x="7645917" y="4170251"/>
            <a:ext cx="0" cy="338284"/>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rot="1768971">
            <a:off x="9215344" y="4323696"/>
            <a:ext cx="1104900" cy="838200"/>
          </a:xfrm>
          <a:prstGeom prst="rect">
            <a:avLst/>
          </a:prstGeom>
        </p:spPr>
      </p:pic>
      <p:pic>
        <p:nvPicPr>
          <p:cNvPr id="22" name="Picture 21"/>
          <p:cNvPicPr>
            <a:picLocks noChangeAspect="1"/>
          </p:cNvPicPr>
          <p:nvPr/>
        </p:nvPicPr>
        <p:blipFill>
          <a:blip r:embed="rId3"/>
          <a:stretch>
            <a:fillRect/>
          </a:stretch>
        </p:blipFill>
        <p:spPr>
          <a:xfrm>
            <a:off x="9676940" y="3461005"/>
            <a:ext cx="533400" cy="533400"/>
          </a:xfrm>
          <a:prstGeom prst="rect">
            <a:avLst/>
          </a:prstGeom>
        </p:spPr>
      </p:pic>
      <p:cxnSp>
        <p:nvCxnSpPr>
          <p:cNvPr id="23" name="Straight Connector 22"/>
          <p:cNvCxnSpPr/>
          <p:nvPr/>
        </p:nvCxnSpPr>
        <p:spPr>
          <a:xfrm flipV="1">
            <a:off x="9943640" y="3994405"/>
            <a:ext cx="0" cy="338284"/>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9723372" y="4367034"/>
            <a:ext cx="220268" cy="321542"/>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62001" y="4541319"/>
            <a:ext cx="5287108" cy="646331"/>
          </a:xfrm>
          <a:prstGeom prst="rect">
            <a:avLst/>
          </a:prstGeom>
          <a:solidFill>
            <a:schemeClr val="accent4"/>
          </a:solidFill>
        </p:spPr>
        <p:txBody>
          <a:bodyPr wrap="square" rtlCol="0">
            <a:spAutoFit/>
          </a:bodyPr>
          <a:lstStyle/>
          <a:p>
            <a:r>
              <a:rPr lang="en-US" dirty="0" smtClean="0"/>
              <a:t>It is much more difficult to find favorable polar interactions than filling </a:t>
            </a:r>
            <a:r>
              <a:rPr lang="en-US" smtClean="0"/>
              <a:t>hydrophobic pockets.</a:t>
            </a:r>
            <a:endParaRPr lang="en-US"/>
          </a:p>
        </p:txBody>
      </p:sp>
      <p:sp>
        <p:nvSpPr>
          <p:cNvPr id="28" name="Arc 27"/>
          <p:cNvSpPr/>
          <p:nvPr/>
        </p:nvSpPr>
        <p:spPr>
          <a:xfrm rot="14698081">
            <a:off x="9659412" y="4027887"/>
            <a:ext cx="914400" cy="914400"/>
          </a:xfrm>
          <a:prstGeom prst="arc">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7596827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6_26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172" y="214086"/>
            <a:ext cx="6916738"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mc:AlternateContent xmlns:mc="http://schemas.openxmlformats.org/markup-compatibility/2006" xmlns:a14="http://schemas.microsoft.com/office/drawing/2010/main">
        <mc:Choice Requires="a14">
          <p:sp>
            <p:nvSpPr>
              <p:cNvPr id="3" name="TextBox 2"/>
              <p:cNvSpPr txBox="1"/>
              <p:nvPr/>
            </p:nvSpPr>
            <p:spPr>
              <a:xfrm>
                <a:off x="7701026" y="748686"/>
                <a:ext cx="3817840" cy="7341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𝑈</m:t>
                          </m:r>
                        </m:e>
                        <m:sub>
                          <m:r>
                            <a:rPr lang="en-US" b="0" i="1" smtClean="0">
                              <a:latin typeface="Cambria Math" charset="0"/>
                            </a:rPr>
                            <m:t>𝑣𝑑𝑤</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ea typeface="Cambria Math" charset="0"/>
                              <a:cs typeface="Cambria Math" charset="0"/>
                            </a:rPr>
                            <m:t>𝜀</m:t>
                          </m:r>
                        </m:e>
                        <m:sub>
                          <m:r>
                            <a:rPr lang="en-US" b="0" i="1" smtClean="0">
                              <a:latin typeface="Cambria Math" charset="0"/>
                            </a:rPr>
                            <m:t>𝑖𝑗</m:t>
                          </m:r>
                        </m:sub>
                      </m:sSub>
                      <m:d>
                        <m:dPr>
                          <m:begChr m:val="["/>
                          <m:endChr m:val="]"/>
                          <m:ctrlPr>
                            <a:rPr lang="mr-IN" b="0" i="1" smtClean="0">
                              <a:latin typeface="Cambria Math" charset="0"/>
                            </a:rPr>
                          </m:ctrlPr>
                        </m:dPr>
                        <m:e>
                          <m:sSup>
                            <m:sSupPr>
                              <m:ctrlPr>
                                <a:rPr lang="mr-IN" b="0" i="1" smtClean="0">
                                  <a:latin typeface="Cambria Math" charset="0"/>
                                </a:rPr>
                              </m:ctrlPr>
                            </m:sSupPr>
                            <m:e>
                              <m:d>
                                <m:dPr>
                                  <m:ctrlPr>
                                    <a:rPr lang="mr-IN" b="0" i="1" smtClean="0">
                                      <a:latin typeface="Cambria Math" charset="0"/>
                                    </a:rPr>
                                  </m:ctrlPr>
                                </m:dPr>
                                <m:e>
                                  <m:f>
                                    <m:fPr>
                                      <m:ctrlPr>
                                        <a:rPr lang="mr-IN" b="0" i="1" smtClean="0">
                                          <a:latin typeface="Cambria Math" charset="0"/>
                                        </a:rPr>
                                      </m:ctrlPr>
                                    </m:fPr>
                                    <m:num>
                                      <m:sSub>
                                        <m:sSubPr>
                                          <m:ctrlPr>
                                            <a:rPr lang="en-US" b="0" i="1" smtClean="0">
                                              <a:latin typeface="Cambria Math" charset="0"/>
                                            </a:rPr>
                                          </m:ctrlPr>
                                        </m:sSubPr>
                                        <m:e>
                                          <m:r>
                                            <a:rPr lang="en-US" b="0" i="1" smtClean="0">
                                              <a:latin typeface="Cambria Math" charset="0"/>
                                            </a:rPr>
                                            <m:t>𝑅</m:t>
                                          </m:r>
                                        </m:e>
                                        <m:sub>
                                          <m:sSub>
                                            <m:sSubPr>
                                              <m:ctrlPr>
                                                <a:rPr lang="en-US" b="0" i="1" smtClean="0">
                                                  <a:latin typeface="Cambria Math" charset="0"/>
                                                </a:rPr>
                                              </m:ctrlPr>
                                            </m:sSubPr>
                                            <m:e>
                                              <m:r>
                                                <a:rPr lang="en-US" b="0" i="1" smtClean="0">
                                                  <a:latin typeface="Cambria Math" charset="0"/>
                                                </a:rPr>
                                                <m:t>𝑚𝑖𝑛</m:t>
                                              </m:r>
                                            </m:e>
                                            <m:sub>
                                              <m:r>
                                                <a:rPr lang="en-US" b="0" i="1" smtClean="0">
                                                  <a:latin typeface="Cambria Math" charset="0"/>
                                                </a:rPr>
                                                <m:t>𝑖𝑗</m:t>
                                              </m:r>
                                            </m:sub>
                                          </m:sSub>
                                        </m:sub>
                                      </m:sSub>
                                    </m:num>
                                    <m:den>
                                      <m:sSub>
                                        <m:sSubPr>
                                          <m:ctrlPr>
                                            <a:rPr lang="en-US" b="0" i="1" smtClean="0">
                                              <a:latin typeface="Cambria Math" charset="0"/>
                                            </a:rPr>
                                          </m:ctrlPr>
                                        </m:sSubPr>
                                        <m:e>
                                          <m:r>
                                            <a:rPr lang="en-US" b="0" i="1" smtClean="0">
                                              <a:latin typeface="Cambria Math" charset="0"/>
                                            </a:rPr>
                                            <m:t>𝑟</m:t>
                                          </m:r>
                                        </m:e>
                                        <m:sub>
                                          <m:r>
                                            <a:rPr lang="en-US" b="0" i="1" smtClean="0">
                                              <a:latin typeface="Cambria Math" charset="0"/>
                                            </a:rPr>
                                            <m:t>𝑖𝑗</m:t>
                                          </m:r>
                                        </m:sub>
                                      </m:sSub>
                                    </m:den>
                                  </m:f>
                                </m:e>
                              </m:d>
                            </m:e>
                            <m:sup>
                              <m:r>
                                <a:rPr lang="en-US" b="0" i="1" smtClean="0">
                                  <a:latin typeface="Cambria Math" charset="0"/>
                                </a:rPr>
                                <m:t>12</m:t>
                              </m:r>
                            </m:sup>
                          </m:sSup>
                          <m:r>
                            <a:rPr lang="en-US" b="0" i="1" smtClean="0">
                              <a:latin typeface="Cambria Math" charset="0"/>
                            </a:rPr>
                            <m:t>−2</m:t>
                          </m:r>
                          <m:sSup>
                            <m:sSupPr>
                              <m:ctrlPr>
                                <a:rPr lang="en-US" b="0" i="1" smtClean="0">
                                  <a:latin typeface="Cambria Math" charset="0"/>
                                </a:rPr>
                              </m:ctrlPr>
                            </m:sSupPr>
                            <m:e>
                              <m:d>
                                <m:dPr>
                                  <m:ctrlPr>
                                    <a:rPr lang="mr-IN" i="1">
                                      <a:latin typeface="Cambria Math" charset="0"/>
                                    </a:rPr>
                                  </m:ctrlPr>
                                </m:dPr>
                                <m:e>
                                  <m:f>
                                    <m:fPr>
                                      <m:ctrlPr>
                                        <a:rPr lang="mr-IN" i="1">
                                          <a:latin typeface="Cambria Math" charset="0"/>
                                        </a:rPr>
                                      </m:ctrlPr>
                                    </m:fPr>
                                    <m:num>
                                      <m:sSub>
                                        <m:sSubPr>
                                          <m:ctrlPr>
                                            <a:rPr lang="en-US" i="1">
                                              <a:latin typeface="Cambria Math" charset="0"/>
                                            </a:rPr>
                                          </m:ctrlPr>
                                        </m:sSubPr>
                                        <m:e>
                                          <m:r>
                                            <a:rPr lang="en-US" i="1">
                                              <a:latin typeface="Cambria Math" charset="0"/>
                                            </a:rPr>
                                            <m:t>𝑅</m:t>
                                          </m:r>
                                        </m:e>
                                        <m:sub>
                                          <m:sSub>
                                            <m:sSubPr>
                                              <m:ctrlPr>
                                                <a:rPr lang="en-US" i="1">
                                                  <a:latin typeface="Cambria Math" charset="0"/>
                                                </a:rPr>
                                              </m:ctrlPr>
                                            </m:sSubPr>
                                            <m:e>
                                              <m:r>
                                                <a:rPr lang="en-US" i="1">
                                                  <a:latin typeface="Cambria Math" charset="0"/>
                                                </a:rPr>
                                                <m:t>𝑚𝑖𝑛</m:t>
                                              </m:r>
                                            </m:e>
                                            <m:sub>
                                              <m:r>
                                                <a:rPr lang="en-US" i="1">
                                                  <a:latin typeface="Cambria Math" charset="0"/>
                                                </a:rPr>
                                                <m:t>𝑖𝑗</m:t>
                                              </m:r>
                                            </m:sub>
                                          </m:sSub>
                                        </m:sub>
                                      </m:sSub>
                                    </m:num>
                                    <m:den>
                                      <m:sSub>
                                        <m:sSubPr>
                                          <m:ctrlPr>
                                            <a:rPr lang="en-US" i="1">
                                              <a:latin typeface="Cambria Math" charset="0"/>
                                            </a:rPr>
                                          </m:ctrlPr>
                                        </m:sSubPr>
                                        <m:e>
                                          <m:r>
                                            <a:rPr lang="en-US" i="1">
                                              <a:latin typeface="Cambria Math" charset="0"/>
                                            </a:rPr>
                                            <m:t>𝑟</m:t>
                                          </m:r>
                                        </m:e>
                                        <m:sub>
                                          <m:r>
                                            <a:rPr lang="en-US" i="1">
                                              <a:latin typeface="Cambria Math" charset="0"/>
                                            </a:rPr>
                                            <m:t>𝑖𝑗</m:t>
                                          </m:r>
                                        </m:sub>
                                      </m:sSub>
                                    </m:den>
                                  </m:f>
                                </m:e>
                              </m:d>
                            </m:e>
                            <m:sup>
                              <m:r>
                                <a:rPr lang="en-US" b="0" i="1" smtClean="0">
                                  <a:latin typeface="Cambria Math" charset="0"/>
                                </a:rPr>
                                <m:t>6</m:t>
                              </m:r>
                            </m:sup>
                          </m:sSup>
                        </m:e>
                      </m:d>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701026" y="748686"/>
                <a:ext cx="3817840" cy="734112"/>
              </a:xfrm>
              <a:prstGeom prst="rect">
                <a:avLst/>
              </a:prstGeom>
              <a:blipFill rotWithShape="0">
                <a:blip r:embed="rId3"/>
                <a:stretch>
                  <a:fillRect/>
                </a:stretch>
              </a:blipFill>
            </p:spPr>
            <p:txBody>
              <a:bodyPr/>
              <a:lstStyle/>
              <a:p>
                <a:r>
                  <a:rPr lang="en-US">
                    <a:noFill/>
                  </a:rPr>
                  <a:t> </a:t>
                </a:r>
              </a:p>
            </p:txBody>
          </p:sp>
        </mc:Fallback>
      </mc:AlternateContent>
      <p:sp>
        <p:nvSpPr>
          <p:cNvPr id="4" name="TextBox 3"/>
          <p:cNvSpPr txBox="1"/>
          <p:nvPr/>
        </p:nvSpPr>
        <p:spPr>
          <a:xfrm>
            <a:off x="7413172" y="2013857"/>
            <a:ext cx="4105694" cy="1754326"/>
          </a:xfrm>
          <a:prstGeom prst="rect">
            <a:avLst/>
          </a:prstGeom>
          <a:noFill/>
        </p:spPr>
        <p:txBody>
          <a:bodyPr wrap="square" rtlCol="0">
            <a:spAutoFit/>
          </a:bodyPr>
          <a:lstStyle/>
          <a:p>
            <a:pPr marL="285750" indent="-285750">
              <a:buFont typeface="Arial" charset="0"/>
              <a:buChar char="•"/>
            </a:pPr>
            <a:r>
              <a:rPr lang="en-US" dirty="0" smtClean="0"/>
              <a:t>Strong repulsion at short distances</a:t>
            </a:r>
          </a:p>
          <a:p>
            <a:pPr marL="285750" indent="-285750">
              <a:buFont typeface="Arial" charset="0"/>
              <a:buChar char="•"/>
            </a:pPr>
            <a:r>
              <a:rPr lang="en-US" dirty="0" smtClean="0"/>
              <a:t>Short ranged (decays with 1/r</a:t>
            </a:r>
            <a:r>
              <a:rPr lang="en-US" baseline="30000" dirty="0" smtClean="0"/>
              <a:t>6</a:t>
            </a:r>
            <a:r>
              <a:rPr lang="en-US" dirty="0" smtClean="0"/>
              <a:t>)</a:t>
            </a:r>
          </a:p>
          <a:p>
            <a:pPr marL="285750" indent="-285750">
              <a:buFont typeface="Arial" charset="0"/>
              <a:buChar char="•"/>
            </a:pPr>
            <a:r>
              <a:rPr lang="en-US" dirty="0" smtClean="0"/>
              <a:t>Well-depth depends on polarizability (heavier atoms like sulfur or bromine form stronger van-der-Waals interactions)</a:t>
            </a:r>
            <a:endParaRPr lang="en-US" dirty="0"/>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6951715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317" y="441435"/>
            <a:ext cx="3611117" cy="523220"/>
          </a:xfrm>
          <a:prstGeom prst="rect">
            <a:avLst/>
          </a:prstGeom>
          <a:noFill/>
        </p:spPr>
        <p:txBody>
          <a:bodyPr wrap="none" rtlCol="0">
            <a:spAutoFit/>
          </a:bodyPr>
          <a:lstStyle/>
          <a:p>
            <a:r>
              <a:rPr lang="en-US" sz="2800" dirty="0" err="1" smtClean="0"/>
              <a:t>Enthalpic</a:t>
            </a:r>
            <a:r>
              <a:rPr lang="en-US" sz="2800" dirty="0" smtClean="0"/>
              <a:t> optimization?</a:t>
            </a:r>
            <a:endParaRPr lang="en-US" sz="2800" dirty="0"/>
          </a:p>
        </p:txBody>
      </p:sp>
      <mc:AlternateContent xmlns:mc="http://schemas.openxmlformats.org/markup-compatibility/2006">
        <mc:Choice xmlns:a14="http://schemas.microsoft.com/office/drawing/2010/main" Requires="a14">
          <p:sp>
            <p:nvSpPr>
              <p:cNvPr id="4" name="TextBox 3"/>
              <p:cNvSpPr txBox="1"/>
              <p:nvPr/>
            </p:nvSpPr>
            <p:spPr>
              <a:xfrm>
                <a:off x="901668" y="1423596"/>
                <a:ext cx="164718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𝑑𝐻</m:t>
                      </m:r>
                      <m:r>
                        <a:rPr lang="en-US" b="0" i="1" smtClean="0">
                          <a:latin typeface="Cambria Math" charset="0"/>
                        </a:rPr>
                        <m:t>=</m:t>
                      </m:r>
                      <m:r>
                        <a:rPr lang="en-US" b="0" i="1" smtClean="0">
                          <a:latin typeface="Cambria Math" charset="0"/>
                        </a:rPr>
                        <m:t>𝑑𝑈</m:t>
                      </m:r>
                      <m:r>
                        <a:rPr lang="en-US" b="0" i="1" smtClean="0">
                          <a:latin typeface="Cambria Math" charset="0"/>
                        </a:rPr>
                        <m:t>+</m:t>
                      </m:r>
                      <m:r>
                        <a:rPr lang="en-US" b="0" i="1" smtClean="0">
                          <a:latin typeface="Cambria Math" charset="0"/>
                        </a:rPr>
                        <m:t>𝑝𝑑𝑉</m:t>
                      </m:r>
                    </m:oMath>
                  </m:oMathPara>
                </a14:m>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901668" y="1423596"/>
                <a:ext cx="1647182" cy="276999"/>
              </a:xfrm>
              <a:prstGeom prst="rect">
                <a:avLst/>
              </a:prstGeom>
              <a:blipFill rotWithShape="0">
                <a:blip r:embed="rId2"/>
                <a:stretch>
                  <a:fillRect l="-2963" t="-4444" r="-4444" b="-3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893940" y="1944127"/>
                <a:ext cx="1649746" cy="52411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𝑑𝑆</m:t>
                      </m:r>
                      <m:r>
                        <a:rPr lang="en-US" b="0" i="1" smtClean="0">
                          <a:latin typeface="Cambria Math" charset="0"/>
                        </a:rPr>
                        <m:t>= </m:t>
                      </m:r>
                      <m:f>
                        <m:fPr>
                          <m:ctrlPr>
                            <a:rPr lang="mr-IN" b="0" i="1" smtClean="0">
                              <a:latin typeface="Cambria Math" charset="0"/>
                            </a:rPr>
                          </m:ctrlPr>
                        </m:fPr>
                        <m:num>
                          <m:r>
                            <a:rPr lang="en-US" b="0" i="1" smtClean="0">
                              <a:latin typeface="Cambria Math" charset="0"/>
                            </a:rPr>
                            <m:t>𝑑𝑈</m:t>
                          </m:r>
                        </m:num>
                        <m:den>
                          <m:r>
                            <a:rPr lang="en-US" b="0" i="1" smtClean="0">
                              <a:latin typeface="Cambria Math" charset="0"/>
                            </a:rPr>
                            <m:t>𝑇</m:t>
                          </m:r>
                        </m:den>
                      </m:f>
                      <m:r>
                        <a:rPr lang="en-US" b="0" i="1" smtClean="0">
                          <a:latin typeface="Cambria Math" charset="0"/>
                        </a:rPr>
                        <m:t>+</m:t>
                      </m:r>
                      <m:f>
                        <m:fPr>
                          <m:ctrlPr>
                            <a:rPr lang="mr-IN" b="0" i="1" smtClean="0">
                              <a:latin typeface="Cambria Math" charset="0"/>
                            </a:rPr>
                          </m:ctrlPr>
                        </m:fPr>
                        <m:num>
                          <m:r>
                            <a:rPr lang="en-US" b="0" i="1" smtClean="0">
                              <a:latin typeface="Cambria Math" charset="0"/>
                            </a:rPr>
                            <m:t>𝑝𝑑𝑉</m:t>
                          </m:r>
                        </m:num>
                        <m:den>
                          <m:r>
                            <a:rPr lang="en-US" b="0" i="1" smtClean="0">
                              <a:latin typeface="Cambria Math" charset="0"/>
                            </a:rPr>
                            <m:t>𝑇</m:t>
                          </m:r>
                        </m:den>
                      </m:f>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893940" y="1944127"/>
                <a:ext cx="1649746" cy="524118"/>
              </a:xfrm>
              <a:prstGeom prst="rect">
                <a:avLst/>
              </a:prstGeom>
              <a:blipFill rotWithShape="0">
                <a:blip r:embed="rId3"/>
                <a:stretch>
                  <a:fillRect/>
                </a:stretch>
              </a:blipFill>
            </p:spPr>
            <p:txBody>
              <a:bodyPr/>
              <a:lstStyle/>
              <a:p>
                <a:r>
                  <a:rPr lang="en-US">
                    <a:noFill/>
                  </a:rPr>
                  <a:t> </a:t>
                </a:r>
              </a:p>
            </p:txBody>
          </p:sp>
        </mc:Fallback>
      </mc:AlternateContent>
      <p:sp>
        <p:nvSpPr>
          <p:cNvPr id="6" name="TextBox 5"/>
          <p:cNvSpPr txBox="1"/>
          <p:nvPr/>
        </p:nvSpPr>
        <p:spPr>
          <a:xfrm>
            <a:off x="830317" y="2910290"/>
            <a:ext cx="9848194" cy="646331"/>
          </a:xfrm>
          <a:prstGeom prst="rect">
            <a:avLst/>
          </a:prstGeom>
          <a:noFill/>
        </p:spPr>
        <p:txBody>
          <a:bodyPr wrap="square" rtlCol="0">
            <a:spAutoFit/>
          </a:bodyPr>
          <a:lstStyle/>
          <a:p>
            <a:r>
              <a:rPr lang="en-US" dirty="0" smtClean="0"/>
              <a:t>A change of the ligand results in a change of U. A change in U always affects both, enthalpy and entropy.</a:t>
            </a:r>
          </a:p>
          <a:p>
            <a:r>
              <a:rPr lang="en-US" dirty="0" smtClean="0"/>
              <a:t>Thermodynamic ”signatures” of ligands can therefore be very difficult to interpret.</a:t>
            </a:r>
            <a:endParaRPr lang="en-US" dirty="0"/>
          </a:p>
        </p:txBody>
      </p:sp>
      <p:sp>
        <p:nvSpPr>
          <p:cNvPr id="9" name="Date Placeholder 8"/>
          <p:cNvSpPr>
            <a:spLocks noGrp="1"/>
          </p:cNvSpPr>
          <p:nvPr>
            <p:ph type="dt" sz="half" idx="10"/>
          </p:nvPr>
        </p:nvSpPr>
        <p:spPr/>
        <p:txBody>
          <a:bodyPr/>
          <a:lstStyle/>
          <a:p>
            <a:r>
              <a:rPr lang="de-DE" smtClean="0"/>
              <a:t>Daniel Seeliger</a:t>
            </a:r>
            <a:endParaRPr lang="en-US"/>
          </a:p>
        </p:txBody>
      </p:sp>
      <p:sp>
        <p:nvSpPr>
          <p:cNvPr id="10" name="Footer Placeholder 9"/>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1194323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8880" y="4212708"/>
            <a:ext cx="9848194" cy="646331"/>
          </a:xfrm>
          <a:prstGeom prst="rect">
            <a:avLst/>
          </a:prstGeom>
          <a:noFill/>
        </p:spPr>
        <p:txBody>
          <a:bodyPr wrap="square" rtlCol="0">
            <a:spAutoFit/>
          </a:bodyPr>
          <a:lstStyle/>
          <a:p>
            <a:r>
              <a:rPr lang="en-US" dirty="0" smtClean="0"/>
              <a:t>ΔG can be measured much more accurately than ΔH. ΔS is computed from the difference of both. Errors in ΔH therefore automatically lead to an error of the same magnitude in ΔS.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43" y="275127"/>
            <a:ext cx="5219700" cy="374163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5650" y="275133"/>
            <a:ext cx="4893092" cy="3447773"/>
          </a:xfrm>
          <a:prstGeom prst="rect">
            <a:avLst/>
          </a:prstGeom>
        </p:spPr>
      </p:pic>
      <p:sp>
        <p:nvSpPr>
          <p:cNvPr id="5" name="TextBox 4"/>
          <p:cNvSpPr txBox="1"/>
          <p:nvPr/>
        </p:nvSpPr>
        <p:spPr>
          <a:xfrm>
            <a:off x="798880" y="5127110"/>
            <a:ext cx="10368268" cy="923330"/>
          </a:xfrm>
          <a:prstGeom prst="rect">
            <a:avLst/>
          </a:prstGeom>
          <a:noFill/>
        </p:spPr>
        <p:txBody>
          <a:bodyPr wrap="square" rtlCol="0">
            <a:spAutoFit/>
          </a:bodyPr>
          <a:lstStyle/>
          <a:p>
            <a:r>
              <a:rPr lang="en-US" dirty="0" smtClean="0"/>
              <a:t>Although heavily advertised, thermodynamic measurements are not routinely used in industrial drug discovery. ITC measurements require very high protein quality, large amounts of protein and are too labor intensive to allow substantial throughput.</a:t>
            </a:r>
            <a:endParaRPr lang="en-US" dirty="0"/>
          </a:p>
        </p:txBody>
      </p:sp>
      <p:sp>
        <p:nvSpPr>
          <p:cNvPr id="6" name="TextBox 5"/>
          <p:cNvSpPr txBox="1"/>
          <p:nvPr/>
        </p:nvSpPr>
        <p:spPr>
          <a:xfrm>
            <a:off x="3148693" y="468678"/>
            <a:ext cx="4213141" cy="369332"/>
          </a:xfrm>
          <a:prstGeom prst="rect">
            <a:avLst/>
          </a:prstGeom>
          <a:noFill/>
        </p:spPr>
        <p:txBody>
          <a:bodyPr wrap="none" rtlCol="0">
            <a:spAutoFit/>
          </a:bodyPr>
          <a:lstStyle/>
          <a:p>
            <a:r>
              <a:rPr lang="en-US" dirty="0" smtClean="0"/>
              <a:t>Laboratory variability of </a:t>
            </a:r>
            <a:r>
              <a:rPr lang="en-US" smtClean="0"/>
              <a:t>ITC measurements</a:t>
            </a:r>
            <a:endParaRPr lang="en-US"/>
          </a:p>
        </p:txBody>
      </p:sp>
      <p:sp>
        <p:nvSpPr>
          <p:cNvPr id="7" name="Date Placeholder 6"/>
          <p:cNvSpPr>
            <a:spLocks noGrp="1"/>
          </p:cNvSpPr>
          <p:nvPr>
            <p:ph type="dt" sz="half" idx="10"/>
          </p:nvPr>
        </p:nvSpPr>
        <p:spPr/>
        <p:txBody>
          <a:bodyPr/>
          <a:lstStyle/>
          <a:p>
            <a:r>
              <a:rPr lang="de-DE" smtClean="0"/>
              <a:t>Daniel Seeliger</a:t>
            </a:r>
            <a:endParaRPr lang="en-US"/>
          </a:p>
        </p:txBody>
      </p:sp>
      <p:sp>
        <p:nvSpPr>
          <p:cNvPr id="8" name="Footer Placeholder 7"/>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8733577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7427" y="2489532"/>
            <a:ext cx="10653549" cy="646331"/>
          </a:xfrm>
          <a:prstGeom prst="rect">
            <a:avLst/>
          </a:prstGeom>
          <a:noFill/>
        </p:spPr>
        <p:txBody>
          <a:bodyPr wrap="square" rtlCol="0">
            <a:spAutoFit/>
          </a:bodyPr>
          <a:lstStyle/>
          <a:p>
            <a:pPr marL="285750" indent="-285750">
              <a:buFont typeface="Arial" charset="0"/>
              <a:buChar char="•"/>
            </a:pPr>
            <a:r>
              <a:rPr lang="en-US" dirty="0" smtClean="0"/>
              <a:t>The most commonly used measure for hydrophobicity is the octanol/water partition coefficient log P. It is always measured with the molecule in its neutralized form, which means at different pH values.</a:t>
            </a:r>
          </a:p>
        </p:txBody>
      </p:sp>
      <p:sp>
        <p:nvSpPr>
          <p:cNvPr id="4" name="TextBox 3"/>
          <p:cNvSpPr txBox="1"/>
          <p:nvPr/>
        </p:nvSpPr>
        <p:spPr>
          <a:xfrm>
            <a:off x="952664" y="398573"/>
            <a:ext cx="5272405" cy="523220"/>
          </a:xfrm>
          <a:prstGeom prst="rect">
            <a:avLst/>
          </a:prstGeom>
          <a:noFill/>
        </p:spPr>
        <p:txBody>
          <a:bodyPr wrap="none" rtlCol="0">
            <a:spAutoFit/>
          </a:bodyPr>
          <a:lstStyle/>
          <a:p>
            <a:r>
              <a:rPr lang="en-US" sz="2800" dirty="0" smtClean="0"/>
              <a:t>Anyway</a:t>
            </a:r>
            <a:r>
              <a:rPr lang="mr-IN" sz="2800" dirty="0" smtClean="0"/>
              <a:t>…</a:t>
            </a:r>
            <a:r>
              <a:rPr lang="en-US" sz="2800" dirty="0" smtClean="0"/>
              <a:t>. Hydrophobicity matters!</a:t>
            </a:r>
            <a:endParaRPr lang="en-US" sz="2800" dirty="0"/>
          </a:p>
        </p:txBody>
      </p:sp>
      <p:sp>
        <p:nvSpPr>
          <p:cNvPr id="5" name="TextBox 4"/>
          <p:cNvSpPr txBox="1"/>
          <p:nvPr/>
        </p:nvSpPr>
        <p:spPr>
          <a:xfrm>
            <a:off x="957427" y="1504458"/>
            <a:ext cx="10653549" cy="646331"/>
          </a:xfrm>
          <a:prstGeom prst="rect">
            <a:avLst/>
          </a:prstGeom>
          <a:noFill/>
        </p:spPr>
        <p:txBody>
          <a:bodyPr wrap="square" rtlCol="0">
            <a:spAutoFit/>
          </a:bodyPr>
          <a:lstStyle/>
          <a:p>
            <a:pPr marL="285750" indent="-285750">
              <a:buFont typeface="Arial" charset="0"/>
              <a:buChar char="•"/>
            </a:pPr>
            <a:r>
              <a:rPr lang="en-US" dirty="0" smtClean="0"/>
              <a:t>Hydrophobicity is an important molecule parameter since high lipophilicity is generally associated with unspecific binding and other undesired effects.</a:t>
            </a:r>
            <a:endParaRPr lang="en-US" dirty="0"/>
          </a:p>
        </p:txBody>
      </p:sp>
      <p:sp>
        <p:nvSpPr>
          <p:cNvPr id="7" name="TextBox 6"/>
          <p:cNvSpPr txBox="1"/>
          <p:nvPr/>
        </p:nvSpPr>
        <p:spPr>
          <a:xfrm>
            <a:off x="957427" y="3398945"/>
            <a:ext cx="10653549" cy="646331"/>
          </a:xfrm>
          <a:prstGeom prst="rect">
            <a:avLst/>
          </a:prstGeom>
          <a:noFill/>
        </p:spPr>
        <p:txBody>
          <a:bodyPr wrap="square" rtlCol="0">
            <a:spAutoFit/>
          </a:bodyPr>
          <a:lstStyle/>
          <a:p>
            <a:pPr marL="285750" indent="-285750">
              <a:buFont typeface="Arial" charset="0"/>
              <a:buChar char="•"/>
            </a:pPr>
            <a:r>
              <a:rPr lang="en-US" dirty="0" smtClean="0"/>
              <a:t>A similar measure is the distribution coefficient at a given pH, e.g. log D</a:t>
            </a:r>
            <a:r>
              <a:rPr lang="en-US" baseline="-25000" dirty="0" smtClean="0"/>
              <a:t>7.4</a:t>
            </a:r>
            <a:r>
              <a:rPr lang="en-US" dirty="0" smtClean="0"/>
              <a:t>, the distribution coefficient at pH 7.4. This property is dependent on </a:t>
            </a:r>
            <a:r>
              <a:rPr lang="en-US" dirty="0" err="1" smtClean="0"/>
              <a:t>pKa</a:t>
            </a:r>
            <a:r>
              <a:rPr lang="en-US" dirty="0" smtClean="0"/>
              <a:t> value(s) of a molecule.</a:t>
            </a:r>
          </a:p>
        </p:txBody>
      </p:sp>
      <p:sp>
        <p:nvSpPr>
          <p:cNvPr id="8" name="TextBox 7"/>
          <p:cNvSpPr txBox="1"/>
          <p:nvPr/>
        </p:nvSpPr>
        <p:spPr>
          <a:xfrm>
            <a:off x="957427" y="4396664"/>
            <a:ext cx="10653549" cy="369332"/>
          </a:xfrm>
          <a:prstGeom prst="rect">
            <a:avLst/>
          </a:prstGeom>
          <a:noFill/>
        </p:spPr>
        <p:txBody>
          <a:bodyPr wrap="square" rtlCol="0">
            <a:spAutoFit/>
          </a:bodyPr>
          <a:lstStyle/>
          <a:p>
            <a:pPr marL="285750" indent="-285750">
              <a:buFont typeface="Arial" charset="0"/>
              <a:buChar char="•"/>
            </a:pPr>
            <a:r>
              <a:rPr lang="en-US" dirty="0" smtClean="0"/>
              <a:t>Log P can be computed with reasonable accuracy. The computed log P is referred to as </a:t>
            </a:r>
            <a:r>
              <a:rPr lang="en-US" dirty="0" err="1" smtClean="0"/>
              <a:t>clogP</a:t>
            </a:r>
            <a:r>
              <a:rPr lang="en-US" dirty="0" smtClean="0"/>
              <a:t>.</a:t>
            </a:r>
          </a:p>
        </p:txBody>
      </p:sp>
      <p:sp>
        <p:nvSpPr>
          <p:cNvPr id="9" name="Date Placeholder 8"/>
          <p:cNvSpPr>
            <a:spLocks noGrp="1"/>
          </p:cNvSpPr>
          <p:nvPr>
            <p:ph type="dt" sz="half" idx="10"/>
          </p:nvPr>
        </p:nvSpPr>
        <p:spPr/>
        <p:txBody>
          <a:bodyPr/>
          <a:lstStyle/>
          <a:p>
            <a:r>
              <a:rPr lang="de-DE" smtClean="0"/>
              <a:t>Daniel Seeliger</a:t>
            </a:r>
            <a:endParaRPr lang="en-US"/>
          </a:p>
        </p:txBody>
      </p:sp>
      <p:sp>
        <p:nvSpPr>
          <p:cNvPr id="10" name="Footer Placeholder 9"/>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4286689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2664" y="398573"/>
            <a:ext cx="4033540" cy="523220"/>
          </a:xfrm>
          <a:prstGeom prst="rect">
            <a:avLst/>
          </a:prstGeom>
          <a:noFill/>
        </p:spPr>
        <p:txBody>
          <a:bodyPr wrap="none" rtlCol="0">
            <a:spAutoFit/>
          </a:bodyPr>
          <a:lstStyle/>
          <a:p>
            <a:r>
              <a:rPr lang="en-US" sz="2800" dirty="0" smtClean="0"/>
              <a:t>Affinity vs. Hydrophobicity</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9936" y="1271691"/>
            <a:ext cx="5838092" cy="4086664"/>
          </a:xfrm>
          <a:prstGeom prst="rect">
            <a:avLst/>
          </a:prstGeom>
        </p:spPr>
      </p:pic>
      <p:sp>
        <p:nvSpPr>
          <p:cNvPr id="4" name="TextBox 3"/>
          <p:cNvSpPr txBox="1"/>
          <p:nvPr/>
        </p:nvSpPr>
        <p:spPr>
          <a:xfrm>
            <a:off x="428625" y="1743075"/>
            <a:ext cx="5629275" cy="1754326"/>
          </a:xfrm>
          <a:prstGeom prst="rect">
            <a:avLst/>
          </a:prstGeom>
          <a:noFill/>
        </p:spPr>
        <p:txBody>
          <a:bodyPr wrap="square" rtlCol="0">
            <a:spAutoFit/>
          </a:bodyPr>
          <a:lstStyle/>
          <a:p>
            <a:pPr marL="285750" indent="-285750">
              <a:buFont typeface="Arial" charset="0"/>
              <a:buChar char="•"/>
            </a:pPr>
            <a:r>
              <a:rPr lang="en-US" dirty="0" smtClean="0"/>
              <a:t>Proteins are always more lipophilic than water. Hence, lipophilic compounds have a higher probability to be found as hits in screenings. </a:t>
            </a:r>
          </a:p>
          <a:p>
            <a:pPr marL="285750" indent="-285750">
              <a:buFont typeface="Arial" charset="0"/>
              <a:buChar char="•"/>
            </a:pPr>
            <a:r>
              <a:rPr lang="en-US" dirty="0" smtClean="0"/>
              <a:t>However, affinity which is driven by hydrophobicity, is non-specific.  </a:t>
            </a:r>
          </a:p>
          <a:p>
            <a:endParaRPr lang="en-US" dirty="0"/>
          </a:p>
        </p:txBody>
      </p:sp>
      <p:sp>
        <p:nvSpPr>
          <p:cNvPr id="5" name="TextBox 4"/>
          <p:cNvSpPr txBox="1"/>
          <p:nvPr/>
        </p:nvSpPr>
        <p:spPr>
          <a:xfrm>
            <a:off x="369643" y="3441520"/>
            <a:ext cx="5629275" cy="1200329"/>
          </a:xfrm>
          <a:prstGeom prst="rect">
            <a:avLst/>
          </a:prstGeom>
          <a:noFill/>
        </p:spPr>
        <p:txBody>
          <a:bodyPr wrap="square" rtlCol="0">
            <a:spAutoFit/>
          </a:bodyPr>
          <a:lstStyle/>
          <a:p>
            <a:pPr marL="285750" indent="-285750">
              <a:buFont typeface="Arial" charset="0"/>
              <a:buChar char="•"/>
            </a:pPr>
            <a:r>
              <a:rPr lang="en-US" dirty="0" smtClean="0"/>
              <a:t>Affinity/Activity values are often corrected for hydrophobicity to allow for an estimate of specific binding.</a:t>
            </a:r>
          </a:p>
          <a:p>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702339" y="4723102"/>
                <a:ext cx="213186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𝐿𝐿𝐸</m:t>
                      </m:r>
                      <m:r>
                        <a:rPr lang="en-US" b="0" i="1" smtClean="0">
                          <a:latin typeface="Cambria Math" charset="0"/>
                        </a:rPr>
                        <m:t>=</m:t>
                      </m:r>
                      <m:r>
                        <a:rPr lang="en-US" b="0" i="1" smtClean="0">
                          <a:latin typeface="Cambria Math" charset="0"/>
                        </a:rPr>
                        <m:t>𝑝</m:t>
                      </m:r>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r>
                        <a:rPr lang="en-US" b="0" i="1" smtClean="0">
                          <a:latin typeface="Cambria Math" charset="0"/>
                        </a:rPr>
                        <m:t> −</m:t>
                      </m:r>
                      <m:r>
                        <a:rPr lang="en-US" b="0" i="1" smtClean="0">
                          <a:latin typeface="Cambria Math" charset="0"/>
                        </a:rPr>
                        <m:t>𝑐𝐿𝑜𝑔𝑃</m:t>
                      </m:r>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702339" y="4723102"/>
                <a:ext cx="2131866" cy="276999"/>
              </a:xfrm>
              <a:prstGeom prst="rect">
                <a:avLst/>
              </a:prstGeom>
              <a:blipFill rotWithShape="0">
                <a:blip r:embed="rId3"/>
                <a:stretch>
                  <a:fillRect l="-2000" t="-146667" r="-2857" b="-18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697274" y="5233904"/>
                <a:ext cx="227216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𝐿𝐿𝐸</m:t>
                      </m:r>
                      <m:r>
                        <a:rPr lang="en-US" b="0" i="1" smtClean="0">
                          <a:latin typeface="Cambria Math" charset="0"/>
                        </a:rPr>
                        <m:t>=</m:t>
                      </m:r>
                      <m:r>
                        <a:rPr lang="en-US" b="0" i="1" smtClean="0">
                          <a:latin typeface="Cambria Math" charset="0"/>
                        </a:rPr>
                        <m:t>𝑝</m:t>
                      </m:r>
                      <m:sSub>
                        <m:sSubPr>
                          <m:ctrlPr>
                            <a:rPr lang="en-US" b="0" i="1" smtClean="0">
                              <a:latin typeface="Cambria Math" charset="0"/>
                            </a:rPr>
                          </m:ctrlPr>
                        </m:sSubPr>
                        <m:e>
                          <m:r>
                            <a:rPr lang="en-US" b="0" i="1" smtClean="0">
                              <a:latin typeface="Cambria Math" charset="0"/>
                            </a:rPr>
                            <m:t>𝐼𝐶</m:t>
                          </m:r>
                        </m:e>
                        <m:sub>
                          <m:r>
                            <a:rPr lang="en-US" b="0" i="1" smtClean="0">
                              <a:latin typeface="Cambria Math" charset="0"/>
                            </a:rPr>
                            <m:t>50</m:t>
                          </m:r>
                        </m:sub>
                      </m:sSub>
                      <m:r>
                        <a:rPr lang="en-US" b="0" i="1" smtClean="0">
                          <a:latin typeface="Cambria Math" charset="0"/>
                        </a:rPr>
                        <m:t> −</m:t>
                      </m:r>
                      <m:r>
                        <a:rPr lang="en-US" b="0" i="1" smtClean="0">
                          <a:latin typeface="Cambria Math" charset="0"/>
                        </a:rPr>
                        <m:t>𝑐𝐿𝑜𝑔𝑃</m:t>
                      </m:r>
                    </m:oMath>
                  </m:oMathPara>
                </a14:m>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697274" y="5233904"/>
                <a:ext cx="2272160" cy="276999"/>
              </a:xfrm>
              <a:prstGeom prst="rect">
                <a:avLst/>
              </a:prstGeom>
              <a:blipFill rotWithShape="0">
                <a:blip r:embed="rId4"/>
                <a:stretch>
                  <a:fillRect l="-1877" t="-148889" r="-2681" b="-180000"/>
                </a:stretch>
              </a:blipFill>
            </p:spPr>
            <p:txBody>
              <a:bodyPr/>
              <a:lstStyle/>
              <a:p>
                <a:r>
                  <a:rPr lang="en-US">
                    <a:noFill/>
                  </a:rPr>
                  <a:t> </a:t>
                </a:r>
              </a:p>
            </p:txBody>
          </p:sp>
        </mc:Fallback>
      </mc:AlternateContent>
      <p:sp>
        <p:nvSpPr>
          <p:cNvPr id="9" name="TextBox 8"/>
          <p:cNvSpPr txBox="1"/>
          <p:nvPr/>
        </p:nvSpPr>
        <p:spPr>
          <a:xfrm>
            <a:off x="697274" y="5929313"/>
            <a:ext cx="3068404" cy="369332"/>
          </a:xfrm>
          <a:prstGeom prst="rect">
            <a:avLst/>
          </a:prstGeom>
          <a:noFill/>
        </p:spPr>
        <p:txBody>
          <a:bodyPr wrap="none" rtlCol="0">
            <a:spAutoFit/>
          </a:bodyPr>
          <a:lstStyle/>
          <a:p>
            <a:r>
              <a:rPr lang="en-US" dirty="0" smtClean="0"/>
              <a:t>LLE: Ligand lipophilic efficiency</a:t>
            </a:r>
            <a:endParaRPr lang="en-US" dirty="0"/>
          </a:p>
        </p:txBody>
      </p:sp>
      <p:sp>
        <p:nvSpPr>
          <p:cNvPr id="10" name="Date Placeholder 9"/>
          <p:cNvSpPr>
            <a:spLocks noGrp="1"/>
          </p:cNvSpPr>
          <p:nvPr>
            <p:ph type="dt" sz="half" idx="10"/>
          </p:nvPr>
        </p:nvSpPr>
        <p:spPr/>
        <p:txBody>
          <a:bodyPr/>
          <a:lstStyle/>
          <a:p>
            <a:r>
              <a:rPr lang="de-DE" smtClean="0"/>
              <a:t>Daniel Seeliger</a:t>
            </a:r>
            <a:endParaRPr lang="en-US"/>
          </a:p>
        </p:txBody>
      </p:sp>
      <p:sp>
        <p:nvSpPr>
          <p:cNvPr id="11" name="Footer Placeholder 10"/>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8820544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06486" y="2318658"/>
            <a:ext cx="5923353" cy="584775"/>
          </a:xfrm>
          <a:prstGeom prst="rect">
            <a:avLst/>
          </a:prstGeom>
          <a:noFill/>
        </p:spPr>
        <p:txBody>
          <a:bodyPr wrap="none" rtlCol="0">
            <a:spAutoFit/>
          </a:bodyPr>
          <a:lstStyle/>
          <a:p>
            <a:r>
              <a:rPr lang="en-US" sz="3200" dirty="0" smtClean="0"/>
              <a:t>How to measure </a:t>
            </a:r>
            <a:r>
              <a:rPr lang="en-US" sz="3200" smtClean="0"/>
              <a:t>protein function?</a:t>
            </a:r>
            <a:endParaRPr lang="en-US" sz="3200" dirty="0"/>
          </a:p>
        </p:txBody>
      </p:sp>
      <p:sp>
        <p:nvSpPr>
          <p:cNvPr id="3" name="Date Placeholder 2"/>
          <p:cNvSpPr>
            <a:spLocks noGrp="1"/>
          </p:cNvSpPr>
          <p:nvPr>
            <p:ph type="dt" sz="half" idx="10"/>
          </p:nvPr>
        </p:nvSpPr>
        <p:spPr/>
        <p:txBody>
          <a:bodyPr/>
          <a:lstStyle/>
          <a:p>
            <a:r>
              <a:rPr lang="de-DE" smtClean="0"/>
              <a:t>Daniel Seeliger</a:t>
            </a:r>
            <a:endParaRPr lang="en-US"/>
          </a:p>
        </p:txBody>
      </p:sp>
      <p:sp>
        <p:nvSpPr>
          <p:cNvPr id="4" name="Footer Placeholder 3"/>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0340508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1923" y="263377"/>
            <a:ext cx="9949542" cy="646331"/>
          </a:xfrm>
          <a:prstGeom prst="rect">
            <a:avLst/>
          </a:prstGeom>
          <a:noFill/>
        </p:spPr>
        <p:txBody>
          <a:bodyPr wrap="square" rtlCol="0">
            <a:spAutoFit/>
          </a:bodyPr>
          <a:lstStyle/>
          <a:p>
            <a:r>
              <a:rPr lang="en-US" dirty="0" smtClean="0"/>
              <a:t>Although the strength of binding (K</a:t>
            </a:r>
            <a:r>
              <a:rPr lang="en-US" baseline="-25000" dirty="0" smtClean="0"/>
              <a:t>D</a:t>
            </a:r>
            <a:r>
              <a:rPr lang="en-US" dirty="0" smtClean="0"/>
              <a:t>) is sometimes measured in drug discovery projects, it is in most cases not the quantity of interest. We usually want to know how the </a:t>
            </a:r>
            <a:r>
              <a:rPr lang="en-US" b="1" dirty="0" smtClean="0">
                <a:solidFill>
                  <a:srgbClr val="FF0000"/>
                </a:solidFill>
              </a:rPr>
              <a:t>function</a:t>
            </a:r>
            <a:r>
              <a:rPr lang="en-US" dirty="0" smtClean="0"/>
              <a:t> of a protein is influenced.</a:t>
            </a:r>
            <a:endParaRPr lang="en-US" dirty="0"/>
          </a:p>
        </p:txBody>
      </p:sp>
      <p:grpSp>
        <p:nvGrpSpPr>
          <p:cNvPr id="3" name="Group 2"/>
          <p:cNvGrpSpPr/>
          <p:nvPr/>
        </p:nvGrpSpPr>
        <p:grpSpPr>
          <a:xfrm>
            <a:off x="2013197" y="2062590"/>
            <a:ext cx="6651103" cy="4795410"/>
            <a:chOff x="4551973" y="1066280"/>
            <a:chExt cx="3041449" cy="2996623"/>
          </a:xfrm>
        </p:grpSpPr>
        <p:sp>
          <p:nvSpPr>
            <p:cNvPr id="4" name="Rectangle 3"/>
            <p:cNvSpPr/>
            <p:nvPr/>
          </p:nvSpPr>
          <p:spPr>
            <a:xfrm>
              <a:off x="5331902" y="1236679"/>
              <a:ext cx="111432" cy="1532531"/>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331902" y="2787023"/>
              <a:ext cx="111432" cy="73330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5314950" y="1231628"/>
              <a:ext cx="0" cy="23123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5314950" y="3523499"/>
              <a:ext cx="2209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5314950" y="2775147"/>
              <a:ext cx="2209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urved Connector 8"/>
            <p:cNvCxnSpPr/>
            <p:nvPr/>
          </p:nvCxnSpPr>
          <p:spPr>
            <a:xfrm flipV="1">
              <a:off x="5314950" y="1312879"/>
              <a:ext cx="2157784" cy="1462268"/>
            </a:xfrm>
            <a:prstGeom prst="curvedConnector3">
              <a:avLst>
                <a:gd name="adj1" fmla="val 50000"/>
              </a:avLst>
            </a:prstGeom>
            <a:ln w="28575">
              <a:solidFill>
                <a:srgbClr val="66FF33"/>
              </a:solidFill>
            </a:ln>
          </p:spPr>
          <p:style>
            <a:lnRef idx="1">
              <a:schemeClr val="accent1"/>
            </a:lnRef>
            <a:fillRef idx="0">
              <a:schemeClr val="accent1"/>
            </a:fillRef>
            <a:effectRef idx="0">
              <a:schemeClr val="accent1"/>
            </a:effectRef>
            <a:fontRef idx="minor">
              <a:schemeClr val="tx1"/>
            </a:fontRef>
          </p:style>
        </p:cxnSp>
        <p:cxnSp>
          <p:nvCxnSpPr>
            <p:cNvPr id="10" name="Curved Connector 9"/>
            <p:cNvCxnSpPr/>
            <p:nvPr/>
          </p:nvCxnSpPr>
          <p:spPr>
            <a:xfrm>
              <a:off x="5314950" y="2775147"/>
              <a:ext cx="2157784" cy="685800"/>
            </a:xfrm>
            <a:prstGeom prst="curvedConnector3">
              <a:avLst>
                <a:gd name="adj1" fmla="val 50000"/>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Curved Connector 10"/>
            <p:cNvCxnSpPr/>
            <p:nvPr/>
          </p:nvCxnSpPr>
          <p:spPr>
            <a:xfrm flipV="1">
              <a:off x="5314950" y="1839960"/>
              <a:ext cx="2209800" cy="935187"/>
            </a:xfrm>
            <a:prstGeom prst="curvedConnector3">
              <a:avLst>
                <a:gd name="adj1" fmla="val 54014"/>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695950" y="3537147"/>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76950" y="3537147"/>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457950" y="3537147"/>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838950" y="3537147"/>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19950" y="3537147"/>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462516" y="3628131"/>
              <a:ext cx="474810" cy="276999"/>
            </a:xfrm>
            <a:prstGeom prst="rect">
              <a:avLst/>
            </a:prstGeom>
            <a:noFill/>
          </p:spPr>
          <p:txBody>
            <a:bodyPr wrap="none" rtlCol="0">
              <a:spAutoFit/>
            </a:bodyPr>
            <a:lstStyle/>
            <a:p>
              <a:r>
                <a:rPr lang="en-US" sz="1200" b="1" dirty="0" smtClean="0">
                  <a:latin typeface="Times New Roman" pitchFamily="18" charset="0"/>
                  <a:cs typeface="Times New Roman" pitchFamily="18" charset="0"/>
                </a:rPr>
                <a:t>10</a:t>
              </a:r>
              <a:r>
                <a:rPr lang="en-US" sz="1200" b="1" baseline="30000" dirty="0" smtClean="0">
                  <a:latin typeface="Times New Roman" pitchFamily="18" charset="0"/>
                  <a:cs typeface="Times New Roman" pitchFamily="18" charset="0"/>
                </a:rPr>
                <a:t>-10</a:t>
              </a:r>
              <a:endParaRPr lang="en-US" sz="1200" b="1" baseline="30000" dirty="0">
                <a:latin typeface="Times New Roman" pitchFamily="18" charset="0"/>
                <a:cs typeface="Times New Roman" pitchFamily="18" charset="0"/>
              </a:endParaRPr>
            </a:p>
          </p:txBody>
        </p:sp>
        <p:sp>
          <p:nvSpPr>
            <p:cNvPr id="18" name="TextBox 17"/>
            <p:cNvSpPr txBox="1"/>
            <p:nvPr/>
          </p:nvSpPr>
          <p:spPr>
            <a:xfrm>
              <a:off x="6263036" y="3628131"/>
              <a:ext cx="423514" cy="276999"/>
            </a:xfrm>
            <a:prstGeom prst="rect">
              <a:avLst/>
            </a:prstGeom>
            <a:noFill/>
          </p:spPr>
          <p:txBody>
            <a:bodyPr wrap="none" rtlCol="0">
              <a:spAutoFit/>
            </a:bodyPr>
            <a:lstStyle/>
            <a:p>
              <a:r>
                <a:rPr lang="en-US" sz="1200" b="1" dirty="0" smtClean="0">
                  <a:latin typeface="Times New Roman" pitchFamily="18" charset="0"/>
                  <a:cs typeface="Times New Roman" pitchFamily="18" charset="0"/>
                </a:rPr>
                <a:t>10</a:t>
              </a:r>
              <a:r>
                <a:rPr lang="en-US" sz="1200" b="1" baseline="30000" dirty="0" smtClean="0">
                  <a:latin typeface="Times New Roman" pitchFamily="18" charset="0"/>
                  <a:cs typeface="Times New Roman" pitchFamily="18" charset="0"/>
                </a:rPr>
                <a:t>-8</a:t>
              </a:r>
              <a:endParaRPr lang="en-US" sz="1200" b="1" baseline="30000" dirty="0">
                <a:latin typeface="Times New Roman" pitchFamily="18" charset="0"/>
                <a:cs typeface="Times New Roman" pitchFamily="18" charset="0"/>
              </a:endParaRPr>
            </a:p>
          </p:txBody>
        </p:sp>
        <p:sp>
          <p:nvSpPr>
            <p:cNvPr id="19" name="TextBox 18"/>
            <p:cNvSpPr txBox="1"/>
            <p:nvPr/>
          </p:nvSpPr>
          <p:spPr>
            <a:xfrm>
              <a:off x="6624986" y="3628131"/>
              <a:ext cx="423514" cy="276999"/>
            </a:xfrm>
            <a:prstGeom prst="rect">
              <a:avLst/>
            </a:prstGeom>
            <a:noFill/>
          </p:spPr>
          <p:txBody>
            <a:bodyPr wrap="none" rtlCol="0">
              <a:spAutoFit/>
            </a:bodyPr>
            <a:lstStyle/>
            <a:p>
              <a:r>
                <a:rPr lang="en-US" sz="1200" b="1" dirty="0" smtClean="0">
                  <a:latin typeface="Times New Roman" pitchFamily="18" charset="0"/>
                  <a:cs typeface="Times New Roman" pitchFamily="18" charset="0"/>
                </a:rPr>
                <a:t>10</a:t>
              </a:r>
              <a:r>
                <a:rPr lang="en-US" sz="1200" b="1" baseline="30000" dirty="0" smtClean="0">
                  <a:latin typeface="Times New Roman" pitchFamily="18" charset="0"/>
                  <a:cs typeface="Times New Roman" pitchFamily="18" charset="0"/>
                </a:rPr>
                <a:t>-7</a:t>
              </a:r>
              <a:endParaRPr lang="en-US" sz="1200" b="1" baseline="30000" dirty="0">
                <a:latin typeface="Times New Roman" pitchFamily="18" charset="0"/>
                <a:cs typeface="Times New Roman" pitchFamily="18" charset="0"/>
              </a:endParaRPr>
            </a:p>
          </p:txBody>
        </p:sp>
        <p:sp>
          <p:nvSpPr>
            <p:cNvPr id="20" name="TextBox 19"/>
            <p:cNvSpPr txBox="1"/>
            <p:nvPr/>
          </p:nvSpPr>
          <p:spPr>
            <a:xfrm>
              <a:off x="7049220" y="3628131"/>
              <a:ext cx="423514" cy="276999"/>
            </a:xfrm>
            <a:prstGeom prst="rect">
              <a:avLst/>
            </a:prstGeom>
            <a:noFill/>
          </p:spPr>
          <p:txBody>
            <a:bodyPr wrap="none" rtlCol="0">
              <a:spAutoFit/>
            </a:bodyPr>
            <a:lstStyle/>
            <a:p>
              <a:r>
                <a:rPr lang="en-US" sz="1200" b="1" dirty="0" smtClean="0">
                  <a:latin typeface="Times New Roman" pitchFamily="18" charset="0"/>
                  <a:cs typeface="Times New Roman" pitchFamily="18" charset="0"/>
                </a:rPr>
                <a:t>10</a:t>
              </a:r>
              <a:r>
                <a:rPr lang="en-US" sz="1200" b="1" baseline="30000" dirty="0" smtClean="0">
                  <a:latin typeface="Times New Roman" pitchFamily="18" charset="0"/>
                  <a:cs typeface="Times New Roman" pitchFamily="18" charset="0"/>
                </a:rPr>
                <a:t>-6</a:t>
              </a:r>
              <a:endParaRPr lang="en-US" sz="1200" b="1" baseline="30000" dirty="0">
                <a:latin typeface="Times New Roman" pitchFamily="18" charset="0"/>
                <a:cs typeface="Times New Roman" pitchFamily="18" charset="0"/>
              </a:endParaRPr>
            </a:p>
          </p:txBody>
        </p:sp>
        <p:sp>
          <p:nvSpPr>
            <p:cNvPr id="21" name="TextBox 20"/>
            <p:cNvSpPr txBox="1"/>
            <p:nvPr/>
          </p:nvSpPr>
          <p:spPr>
            <a:xfrm>
              <a:off x="5858595" y="3628131"/>
              <a:ext cx="423514" cy="276999"/>
            </a:xfrm>
            <a:prstGeom prst="rect">
              <a:avLst/>
            </a:prstGeom>
            <a:noFill/>
          </p:spPr>
          <p:txBody>
            <a:bodyPr wrap="none" rtlCol="0">
              <a:spAutoFit/>
            </a:bodyPr>
            <a:lstStyle/>
            <a:p>
              <a:r>
                <a:rPr lang="en-US" sz="1200" b="1" dirty="0" smtClean="0">
                  <a:latin typeface="Times New Roman" pitchFamily="18" charset="0"/>
                  <a:cs typeface="Times New Roman" pitchFamily="18" charset="0"/>
                </a:rPr>
                <a:t>10</a:t>
              </a:r>
              <a:r>
                <a:rPr lang="en-US" sz="1200" b="1" baseline="30000" dirty="0" smtClean="0">
                  <a:latin typeface="Times New Roman" pitchFamily="18" charset="0"/>
                  <a:cs typeface="Times New Roman" pitchFamily="18" charset="0"/>
                </a:rPr>
                <a:t>-9</a:t>
              </a:r>
              <a:endParaRPr lang="en-US" sz="1200" b="1" baseline="30000" dirty="0">
                <a:latin typeface="Times New Roman" pitchFamily="18" charset="0"/>
                <a:cs typeface="Times New Roman" pitchFamily="18" charset="0"/>
              </a:endParaRPr>
            </a:p>
          </p:txBody>
        </p:sp>
        <p:sp>
          <p:nvSpPr>
            <p:cNvPr id="22" name="TextBox 21"/>
            <p:cNvSpPr txBox="1"/>
            <p:nvPr/>
          </p:nvSpPr>
          <p:spPr>
            <a:xfrm>
              <a:off x="6076950" y="3785904"/>
              <a:ext cx="628698" cy="276999"/>
            </a:xfrm>
            <a:prstGeom prst="rect">
              <a:avLst/>
            </a:prstGeom>
            <a:noFill/>
          </p:spPr>
          <p:txBody>
            <a:bodyPr wrap="none" rtlCol="0">
              <a:spAutoFit/>
            </a:bodyPr>
            <a:lstStyle/>
            <a:p>
              <a:r>
                <a:rPr lang="en-US" sz="1200" b="1" dirty="0" smtClean="0">
                  <a:latin typeface="Times New Roman" pitchFamily="18" charset="0"/>
                  <a:cs typeface="Times New Roman" pitchFamily="18" charset="0"/>
                </a:rPr>
                <a:t>[Drug]</a:t>
              </a:r>
              <a:endParaRPr lang="en-US" sz="1200" b="1" dirty="0">
                <a:latin typeface="Times New Roman" pitchFamily="18" charset="0"/>
                <a:cs typeface="Times New Roman" pitchFamily="18" charset="0"/>
              </a:endParaRPr>
            </a:p>
          </p:txBody>
        </p:sp>
        <p:sp>
          <p:nvSpPr>
            <p:cNvPr id="23" name="TextBox 22"/>
            <p:cNvSpPr txBox="1"/>
            <p:nvPr/>
          </p:nvSpPr>
          <p:spPr>
            <a:xfrm rot="16200000">
              <a:off x="4143688" y="2238824"/>
              <a:ext cx="1093569" cy="276999"/>
            </a:xfrm>
            <a:prstGeom prst="rect">
              <a:avLst/>
            </a:prstGeom>
            <a:noFill/>
          </p:spPr>
          <p:txBody>
            <a:bodyPr wrap="none" rtlCol="0">
              <a:spAutoFit/>
            </a:bodyPr>
            <a:lstStyle/>
            <a:p>
              <a:r>
                <a:rPr lang="en-US" sz="1200" b="1" dirty="0" smtClean="0">
                  <a:latin typeface="Times New Roman" pitchFamily="18" charset="0"/>
                  <a:cs typeface="Times New Roman" pitchFamily="18" charset="0"/>
                </a:rPr>
                <a:t>Response (%)</a:t>
              </a:r>
              <a:endParaRPr lang="en-US" sz="1200" b="1" dirty="0">
                <a:latin typeface="Times New Roman" pitchFamily="18" charset="0"/>
                <a:cs typeface="Times New Roman" pitchFamily="18" charset="0"/>
              </a:endParaRPr>
            </a:p>
          </p:txBody>
        </p:sp>
        <p:grpSp>
          <p:nvGrpSpPr>
            <p:cNvPr id="24" name="Group 23"/>
            <p:cNvGrpSpPr/>
            <p:nvPr/>
          </p:nvGrpSpPr>
          <p:grpSpPr>
            <a:xfrm rot="5400000">
              <a:off x="4457700" y="2682124"/>
              <a:ext cx="1524000" cy="152400"/>
              <a:chOff x="3490564" y="4294485"/>
              <a:chExt cx="1524000" cy="152400"/>
            </a:xfrm>
          </p:grpSpPr>
          <p:cxnSp>
            <p:nvCxnSpPr>
              <p:cNvPr id="39" name="Straight Connector 38"/>
              <p:cNvCxnSpPr/>
              <p:nvPr/>
            </p:nvCxnSpPr>
            <p:spPr>
              <a:xfrm>
                <a:off x="3490564" y="4294485"/>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871564" y="4294485"/>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252564" y="4294485"/>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633564" y="4294485"/>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014564" y="4294485"/>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 name="Straight Connector 24"/>
            <p:cNvCxnSpPr/>
            <p:nvPr/>
          </p:nvCxnSpPr>
          <p:spPr>
            <a:xfrm rot="5400000">
              <a:off x="5219700" y="1169076"/>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5219700" y="1529604"/>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5219700" y="1910604"/>
              <a:ext cx="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790152" y="1127685"/>
              <a:ext cx="420308" cy="276999"/>
            </a:xfrm>
            <a:prstGeom prst="rect">
              <a:avLst/>
            </a:prstGeom>
            <a:noFill/>
          </p:spPr>
          <p:txBody>
            <a:bodyPr wrap="none" rtlCol="0">
              <a:spAutoFit/>
            </a:bodyPr>
            <a:lstStyle/>
            <a:p>
              <a:r>
                <a:rPr lang="en-US" sz="1200" b="1" dirty="0" smtClean="0">
                  <a:latin typeface="Times New Roman" pitchFamily="18" charset="0"/>
                  <a:cs typeface="Times New Roman" pitchFamily="18" charset="0"/>
                </a:rPr>
                <a:t>100</a:t>
              </a:r>
              <a:endParaRPr lang="en-US" sz="1200" b="1" dirty="0">
                <a:latin typeface="Times New Roman" pitchFamily="18" charset="0"/>
                <a:cs typeface="Times New Roman" pitchFamily="18" charset="0"/>
              </a:endParaRPr>
            </a:p>
          </p:txBody>
        </p:sp>
        <p:sp>
          <p:nvSpPr>
            <p:cNvPr id="29" name="TextBox 28"/>
            <p:cNvSpPr txBox="1"/>
            <p:nvPr/>
          </p:nvSpPr>
          <p:spPr>
            <a:xfrm>
              <a:off x="4814676" y="1457572"/>
              <a:ext cx="371261" cy="276999"/>
            </a:xfrm>
            <a:prstGeom prst="rect">
              <a:avLst/>
            </a:prstGeom>
            <a:noFill/>
          </p:spPr>
          <p:txBody>
            <a:bodyPr wrap="square" rtlCol="0">
              <a:spAutoFit/>
            </a:bodyPr>
            <a:lstStyle/>
            <a:p>
              <a:r>
                <a:rPr lang="en-US" sz="1200" b="1" dirty="0" smtClean="0">
                  <a:latin typeface="Times New Roman" pitchFamily="18" charset="0"/>
                  <a:cs typeface="Times New Roman" pitchFamily="18" charset="0"/>
                </a:rPr>
                <a:t>75</a:t>
              </a:r>
              <a:endParaRPr lang="en-US" sz="1200" b="1" dirty="0">
                <a:latin typeface="Times New Roman" pitchFamily="18" charset="0"/>
                <a:cs typeface="Times New Roman" pitchFamily="18" charset="0"/>
              </a:endParaRPr>
            </a:p>
          </p:txBody>
        </p:sp>
        <p:sp>
          <p:nvSpPr>
            <p:cNvPr id="30" name="TextBox 29"/>
            <p:cNvSpPr txBox="1"/>
            <p:nvPr/>
          </p:nvSpPr>
          <p:spPr>
            <a:xfrm>
              <a:off x="4809403" y="1839960"/>
              <a:ext cx="381807" cy="276999"/>
            </a:xfrm>
            <a:prstGeom prst="rect">
              <a:avLst/>
            </a:prstGeom>
            <a:noFill/>
          </p:spPr>
          <p:txBody>
            <a:bodyPr wrap="square" rtlCol="0">
              <a:spAutoFit/>
            </a:bodyPr>
            <a:lstStyle/>
            <a:p>
              <a:r>
                <a:rPr lang="en-US" sz="1200" b="1" dirty="0" smtClean="0">
                  <a:latin typeface="Times New Roman" pitchFamily="18" charset="0"/>
                  <a:cs typeface="Times New Roman" pitchFamily="18" charset="0"/>
                </a:rPr>
                <a:t>50</a:t>
              </a:r>
              <a:endParaRPr lang="en-US" sz="1200" b="1" dirty="0">
                <a:latin typeface="Times New Roman" pitchFamily="18" charset="0"/>
                <a:cs typeface="Times New Roman" pitchFamily="18" charset="0"/>
              </a:endParaRPr>
            </a:p>
          </p:txBody>
        </p:sp>
        <p:sp>
          <p:nvSpPr>
            <p:cNvPr id="31" name="TextBox 30"/>
            <p:cNvSpPr txBox="1"/>
            <p:nvPr/>
          </p:nvSpPr>
          <p:spPr>
            <a:xfrm>
              <a:off x="4814676" y="2220960"/>
              <a:ext cx="371261" cy="276999"/>
            </a:xfrm>
            <a:prstGeom prst="rect">
              <a:avLst/>
            </a:prstGeom>
            <a:noFill/>
          </p:spPr>
          <p:txBody>
            <a:bodyPr wrap="square" rtlCol="0">
              <a:spAutoFit/>
            </a:bodyPr>
            <a:lstStyle/>
            <a:p>
              <a:r>
                <a:rPr lang="en-US" sz="1200" b="1" dirty="0" smtClean="0">
                  <a:latin typeface="Times New Roman" pitchFamily="18" charset="0"/>
                  <a:cs typeface="Times New Roman" pitchFamily="18" charset="0"/>
                </a:rPr>
                <a:t>25</a:t>
              </a:r>
              <a:endParaRPr lang="en-US" sz="1200" b="1" dirty="0">
                <a:latin typeface="Times New Roman" pitchFamily="18" charset="0"/>
                <a:cs typeface="Times New Roman" pitchFamily="18" charset="0"/>
              </a:endParaRPr>
            </a:p>
          </p:txBody>
        </p:sp>
        <p:sp>
          <p:nvSpPr>
            <p:cNvPr id="32" name="TextBox 31"/>
            <p:cNvSpPr txBox="1"/>
            <p:nvPr/>
          </p:nvSpPr>
          <p:spPr>
            <a:xfrm>
              <a:off x="4877298" y="2607648"/>
              <a:ext cx="246016" cy="276999"/>
            </a:xfrm>
            <a:prstGeom prst="rect">
              <a:avLst/>
            </a:prstGeom>
            <a:noFill/>
          </p:spPr>
          <p:txBody>
            <a:bodyPr wrap="square" rtlCol="0">
              <a:spAutoFit/>
            </a:bodyPr>
            <a:lstStyle/>
            <a:p>
              <a:r>
                <a:rPr lang="en-US" sz="1200" b="1" dirty="0" smtClean="0">
                  <a:latin typeface="Times New Roman" pitchFamily="18" charset="0"/>
                  <a:cs typeface="Times New Roman" pitchFamily="18" charset="0"/>
                </a:rPr>
                <a:t>0</a:t>
              </a:r>
              <a:endParaRPr lang="en-US" sz="1200" b="1" dirty="0">
                <a:latin typeface="Times New Roman" pitchFamily="18" charset="0"/>
                <a:cs typeface="Times New Roman" pitchFamily="18" charset="0"/>
              </a:endParaRPr>
            </a:p>
          </p:txBody>
        </p:sp>
        <p:sp>
          <p:nvSpPr>
            <p:cNvPr id="33" name="TextBox 32"/>
            <p:cNvSpPr txBox="1"/>
            <p:nvPr/>
          </p:nvSpPr>
          <p:spPr>
            <a:xfrm>
              <a:off x="4779606" y="2989784"/>
              <a:ext cx="441401" cy="276999"/>
            </a:xfrm>
            <a:prstGeom prst="rect">
              <a:avLst/>
            </a:prstGeom>
            <a:noFill/>
          </p:spPr>
          <p:txBody>
            <a:bodyPr wrap="square" rtlCol="0">
              <a:spAutoFit/>
            </a:bodyPr>
            <a:lstStyle/>
            <a:p>
              <a:r>
                <a:rPr lang="en-US" sz="1200" b="1" dirty="0" smtClean="0">
                  <a:latin typeface="Times New Roman" pitchFamily="18" charset="0"/>
                  <a:cs typeface="Times New Roman" pitchFamily="18" charset="0"/>
                </a:rPr>
                <a:t>-25</a:t>
              </a:r>
              <a:endParaRPr lang="en-US" sz="1200" b="1" dirty="0">
                <a:latin typeface="Times New Roman" pitchFamily="18" charset="0"/>
                <a:cs typeface="Times New Roman" pitchFamily="18" charset="0"/>
              </a:endParaRPr>
            </a:p>
          </p:txBody>
        </p:sp>
        <p:sp>
          <p:nvSpPr>
            <p:cNvPr id="34" name="TextBox 33"/>
            <p:cNvSpPr txBox="1"/>
            <p:nvPr/>
          </p:nvSpPr>
          <p:spPr>
            <a:xfrm>
              <a:off x="4779606" y="3384432"/>
              <a:ext cx="441401" cy="276999"/>
            </a:xfrm>
            <a:prstGeom prst="rect">
              <a:avLst/>
            </a:prstGeom>
            <a:noFill/>
          </p:spPr>
          <p:txBody>
            <a:bodyPr wrap="square" rtlCol="0">
              <a:spAutoFit/>
            </a:bodyPr>
            <a:lstStyle/>
            <a:p>
              <a:r>
                <a:rPr lang="en-US" sz="1200" b="1" dirty="0" smtClean="0">
                  <a:latin typeface="Times New Roman" pitchFamily="18" charset="0"/>
                  <a:cs typeface="Times New Roman" pitchFamily="18" charset="0"/>
                </a:rPr>
                <a:t>-50</a:t>
              </a:r>
              <a:endParaRPr lang="en-US" sz="1200" b="1" dirty="0">
                <a:latin typeface="Times New Roman" pitchFamily="18" charset="0"/>
                <a:cs typeface="Times New Roman" pitchFamily="18" charset="0"/>
              </a:endParaRPr>
            </a:p>
          </p:txBody>
        </p:sp>
        <p:sp>
          <p:nvSpPr>
            <p:cNvPr id="35" name="TextBox 34"/>
            <p:cNvSpPr txBox="1"/>
            <p:nvPr/>
          </p:nvSpPr>
          <p:spPr>
            <a:xfrm>
              <a:off x="6784725" y="1066280"/>
              <a:ext cx="688009" cy="276999"/>
            </a:xfrm>
            <a:prstGeom prst="rect">
              <a:avLst/>
            </a:prstGeom>
            <a:noFill/>
          </p:spPr>
          <p:txBody>
            <a:bodyPr wrap="none" rtlCol="0">
              <a:spAutoFit/>
            </a:bodyPr>
            <a:lstStyle/>
            <a:p>
              <a:r>
                <a:rPr lang="en-US" sz="1200" b="1" dirty="0" smtClean="0">
                  <a:latin typeface="Times New Roman" pitchFamily="18" charset="0"/>
                  <a:cs typeface="Times New Roman" pitchFamily="18" charset="0"/>
                </a:rPr>
                <a:t>Agonist</a:t>
              </a:r>
              <a:endParaRPr lang="en-US" sz="1200" b="1" dirty="0">
                <a:latin typeface="Times New Roman" pitchFamily="18" charset="0"/>
                <a:cs typeface="Times New Roman" pitchFamily="18" charset="0"/>
              </a:endParaRPr>
            </a:p>
          </p:txBody>
        </p:sp>
        <p:sp>
          <p:nvSpPr>
            <p:cNvPr id="36" name="TextBox 35"/>
            <p:cNvSpPr txBox="1"/>
            <p:nvPr/>
          </p:nvSpPr>
          <p:spPr>
            <a:xfrm>
              <a:off x="6855903" y="1635212"/>
              <a:ext cx="685799" cy="461665"/>
            </a:xfrm>
            <a:prstGeom prst="rect">
              <a:avLst/>
            </a:prstGeom>
            <a:noFill/>
          </p:spPr>
          <p:txBody>
            <a:bodyPr wrap="square" rtlCol="0">
              <a:spAutoFit/>
            </a:bodyPr>
            <a:lstStyle/>
            <a:p>
              <a:r>
                <a:rPr lang="en-US" sz="1200" b="1" dirty="0" smtClean="0">
                  <a:latin typeface="Times New Roman" pitchFamily="18" charset="0"/>
                  <a:cs typeface="Times New Roman" pitchFamily="18" charset="0"/>
                </a:rPr>
                <a:t>Partial agonist</a:t>
              </a:r>
              <a:endParaRPr lang="en-US" sz="1200" b="1" dirty="0">
                <a:latin typeface="Times New Roman" pitchFamily="18" charset="0"/>
                <a:cs typeface="Times New Roman" pitchFamily="18" charset="0"/>
              </a:endParaRPr>
            </a:p>
          </p:txBody>
        </p:sp>
        <p:sp>
          <p:nvSpPr>
            <p:cNvPr id="37" name="TextBox 36"/>
            <p:cNvSpPr txBox="1"/>
            <p:nvPr/>
          </p:nvSpPr>
          <p:spPr>
            <a:xfrm>
              <a:off x="6653578" y="2524316"/>
              <a:ext cx="933449" cy="461665"/>
            </a:xfrm>
            <a:prstGeom prst="rect">
              <a:avLst/>
            </a:prstGeom>
            <a:noFill/>
          </p:spPr>
          <p:txBody>
            <a:bodyPr wrap="square" rtlCol="0">
              <a:spAutoFit/>
            </a:bodyPr>
            <a:lstStyle/>
            <a:p>
              <a:pPr algn="ctr"/>
              <a:r>
                <a:rPr lang="en-US" sz="1200" b="1" dirty="0" smtClean="0">
                  <a:latin typeface="Times New Roman" pitchFamily="18" charset="0"/>
                  <a:cs typeface="Times New Roman" pitchFamily="18" charset="0"/>
                </a:rPr>
                <a:t>Neutral antagonist</a:t>
              </a:r>
              <a:endParaRPr lang="en-US" sz="1200" b="1" dirty="0">
                <a:latin typeface="Times New Roman" pitchFamily="18" charset="0"/>
                <a:cs typeface="Times New Roman" pitchFamily="18" charset="0"/>
              </a:endParaRPr>
            </a:p>
          </p:txBody>
        </p:sp>
        <p:sp>
          <p:nvSpPr>
            <p:cNvPr id="38" name="TextBox 37"/>
            <p:cNvSpPr txBox="1"/>
            <p:nvPr/>
          </p:nvSpPr>
          <p:spPr>
            <a:xfrm>
              <a:off x="6659973" y="3146702"/>
              <a:ext cx="933449" cy="461665"/>
            </a:xfrm>
            <a:prstGeom prst="rect">
              <a:avLst/>
            </a:prstGeom>
            <a:noFill/>
          </p:spPr>
          <p:txBody>
            <a:bodyPr wrap="square" rtlCol="0">
              <a:spAutoFit/>
            </a:bodyPr>
            <a:lstStyle/>
            <a:p>
              <a:pPr algn="ctr"/>
              <a:r>
                <a:rPr lang="en-US" sz="1200" b="1" dirty="0" smtClean="0">
                  <a:latin typeface="Times New Roman" pitchFamily="18" charset="0"/>
                  <a:cs typeface="Times New Roman" pitchFamily="18" charset="0"/>
                </a:rPr>
                <a:t>Inverse antagonist</a:t>
              </a:r>
              <a:endParaRPr lang="en-US" sz="1200" b="1" dirty="0">
                <a:latin typeface="Times New Roman" pitchFamily="18" charset="0"/>
                <a:cs typeface="Times New Roman" pitchFamily="18" charset="0"/>
              </a:endParaRPr>
            </a:p>
          </p:txBody>
        </p:sp>
      </p:grpSp>
      <p:sp>
        <p:nvSpPr>
          <p:cNvPr id="44" name="TextBox 43"/>
          <p:cNvSpPr txBox="1"/>
          <p:nvPr/>
        </p:nvSpPr>
        <p:spPr>
          <a:xfrm>
            <a:off x="821923" y="1014916"/>
            <a:ext cx="9949542" cy="646331"/>
          </a:xfrm>
          <a:prstGeom prst="rect">
            <a:avLst/>
          </a:prstGeom>
          <a:noFill/>
        </p:spPr>
        <p:txBody>
          <a:bodyPr wrap="square" rtlCol="0">
            <a:spAutoFit/>
          </a:bodyPr>
          <a:lstStyle/>
          <a:p>
            <a:r>
              <a:rPr lang="en-US" dirty="0" smtClean="0"/>
              <a:t>Remember last lecture when we discussed GPCRs that ligand binding can have quite different consequences: </a:t>
            </a:r>
            <a:r>
              <a:rPr lang="en-US" dirty="0" err="1" smtClean="0"/>
              <a:t>Agonism</a:t>
            </a:r>
            <a:r>
              <a:rPr lang="en-US" dirty="0" smtClean="0"/>
              <a:t>, </a:t>
            </a:r>
            <a:r>
              <a:rPr lang="en-US" dirty="0" err="1" smtClean="0"/>
              <a:t>anatagonism</a:t>
            </a:r>
            <a:r>
              <a:rPr lang="en-US" dirty="0" smtClean="0"/>
              <a:t>, partial </a:t>
            </a:r>
            <a:r>
              <a:rPr lang="en-US" dirty="0" err="1" smtClean="0"/>
              <a:t>agonism</a:t>
            </a:r>
            <a:r>
              <a:rPr lang="en-US" dirty="0" smtClean="0"/>
              <a:t>, or just binding without affecting function.</a:t>
            </a:r>
            <a:endParaRPr lang="en-US" dirty="0"/>
          </a:p>
        </p:txBody>
      </p:sp>
      <p:sp>
        <p:nvSpPr>
          <p:cNvPr id="45" name="Date Placeholder 44"/>
          <p:cNvSpPr>
            <a:spLocks noGrp="1"/>
          </p:cNvSpPr>
          <p:nvPr>
            <p:ph type="dt" sz="half" idx="10"/>
          </p:nvPr>
        </p:nvSpPr>
        <p:spPr/>
        <p:txBody>
          <a:bodyPr/>
          <a:lstStyle/>
          <a:p>
            <a:r>
              <a:rPr lang="de-DE" smtClean="0"/>
              <a:t>Daniel Seeliger</a:t>
            </a:r>
            <a:endParaRPr lang="en-US"/>
          </a:p>
        </p:txBody>
      </p:sp>
      <p:sp>
        <p:nvSpPr>
          <p:cNvPr id="46" name="Footer Placeholder 45"/>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8903691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902641"/>
            <a:ext cx="11080213" cy="400110"/>
          </a:xfrm>
          <a:prstGeom prst="rect">
            <a:avLst/>
          </a:prstGeom>
          <a:noFill/>
        </p:spPr>
        <p:txBody>
          <a:bodyPr wrap="none" rtlCol="0">
            <a:spAutoFit/>
          </a:bodyPr>
          <a:lstStyle/>
          <a:p>
            <a:r>
              <a:rPr lang="en-US" sz="2000" b="1" dirty="0" smtClean="0"/>
              <a:t>In most drug discovery projects </a:t>
            </a:r>
            <a:r>
              <a:rPr lang="en-US" sz="2000" b="1" dirty="0" smtClean="0">
                <a:solidFill>
                  <a:srgbClr val="FF0000"/>
                </a:solidFill>
              </a:rPr>
              <a:t>functional assays </a:t>
            </a:r>
            <a:r>
              <a:rPr lang="en-US" sz="2000" b="1" dirty="0" smtClean="0"/>
              <a:t>are used to determine the activity of a test molecule.</a:t>
            </a:r>
            <a:endParaRPr lang="en-US" sz="2000" b="1" dirty="0"/>
          </a:p>
        </p:txBody>
      </p:sp>
      <p:sp>
        <p:nvSpPr>
          <p:cNvPr id="4" name="TextBox 3"/>
          <p:cNvSpPr txBox="1"/>
          <p:nvPr/>
        </p:nvSpPr>
        <p:spPr>
          <a:xfrm>
            <a:off x="876300" y="2049307"/>
            <a:ext cx="9961418" cy="1015663"/>
          </a:xfrm>
          <a:prstGeom prst="rect">
            <a:avLst/>
          </a:prstGeom>
          <a:noFill/>
        </p:spPr>
        <p:txBody>
          <a:bodyPr wrap="square" rtlCol="0">
            <a:spAutoFit/>
          </a:bodyPr>
          <a:lstStyle/>
          <a:p>
            <a:r>
              <a:rPr lang="en-US" sz="2000" dirty="0" smtClean="0"/>
              <a:t>An assay is an experimental setup which allows to monitor the function of a protein in the presence of different concentrations of ligand. It should give a quantitative and reproducible output to allow for assessment of the potency of different molecules.</a:t>
            </a:r>
            <a:endParaRPr lang="en-US" sz="2000" dirty="0"/>
          </a:p>
        </p:txBody>
      </p:sp>
      <p:sp>
        <p:nvSpPr>
          <p:cNvPr id="5" name="TextBox 4"/>
          <p:cNvSpPr txBox="1"/>
          <p:nvPr/>
        </p:nvSpPr>
        <p:spPr>
          <a:xfrm>
            <a:off x="876300" y="3857500"/>
            <a:ext cx="9961418" cy="707886"/>
          </a:xfrm>
          <a:prstGeom prst="rect">
            <a:avLst/>
          </a:prstGeom>
          <a:noFill/>
        </p:spPr>
        <p:txBody>
          <a:bodyPr wrap="square" rtlCol="0">
            <a:spAutoFit/>
          </a:bodyPr>
          <a:lstStyle/>
          <a:p>
            <a:r>
              <a:rPr lang="en-US" sz="2000" dirty="0" smtClean="0"/>
              <a:t>The term functional means that not binding is observed but the readout is related to the protein’s role in physiology.</a:t>
            </a:r>
            <a:endParaRPr lang="en-US" sz="2000" dirty="0"/>
          </a:p>
        </p:txBody>
      </p:sp>
      <p:sp>
        <p:nvSpPr>
          <p:cNvPr id="3" name="Date Placeholder 2"/>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521832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6375" y="359229"/>
            <a:ext cx="5216043" cy="400110"/>
          </a:xfrm>
          <a:prstGeom prst="rect">
            <a:avLst/>
          </a:prstGeom>
          <a:noFill/>
        </p:spPr>
        <p:txBody>
          <a:bodyPr wrap="none" rtlCol="0">
            <a:spAutoFit/>
          </a:bodyPr>
          <a:lstStyle/>
          <a:p>
            <a:r>
              <a:rPr lang="en-US" sz="2000" b="1" dirty="0" smtClean="0"/>
              <a:t>Fluorescence Resonance Energy Transfer (FRET)</a:t>
            </a:r>
            <a:endParaRPr lang="en-US" sz="2000" b="1" dirty="0"/>
          </a:p>
        </p:txBody>
      </p:sp>
      <p:grpSp>
        <p:nvGrpSpPr>
          <p:cNvPr id="68" name="Group 67"/>
          <p:cNvGrpSpPr/>
          <p:nvPr/>
        </p:nvGrpSpPr>
        <p:grpSpPr>
          <a:xfrm>
            <a:off x="647183" y="1828801"/>
            <a:ext cx="6824134" cy="3241826"/>
            <a:chOff x="990600" y="838198"/>
            <a:chExt cx="6824134" cy="3241826"/>
          </a:xfrm>
        </p:grpSpPr>
        <p:graphicFrame>
          <p:nvGraphicFramePr>
            <p:cNvPr id="69" name="Object 68"/>
            <p:cNvGraphicFramePr>
              <a:graphicFrameLocks noChangeAspect="1"/>
            </p:cNvGraphicFramePr>
            <p:nvPr>
              <p:extLst>
                <p:ext uri="{D42A27DB-BD31-4B8C-83A1-F6EECF244321}">
                  <p14:modId xmlns:p14="http://schemas.microsoft.com/office/powerpoint/2010/main" val="786638603"/>
                </p:ext>
              </p:extLst>
            </p:nvPr>
          </p:nvGraphicFramePr>
          <p:xfrm>
            <a:off x="990600" y="1371600"/>
            <a:ext cx="5370513" cy="1157287"/>
          </p:xfrm>
          <a:graphic>
            <a:graphicData uri="http://schemas.openxmlformats.org/presentationml/2006/ole">
              <mc:AlternateContent xmlns:mc="http://schemas.openxmlformats.org/markup-compatibility/2006">
                <mc:Choice xmlns:v="urn:schemas-microsoft-com:vml" Requires="v">
                  <p:oleObj spid="_x0000_s3286" r:id="rId3" imgW="5370840" imgH="1157760" progId="">
                    <p:embed/>
                  </p:oleObj>
                </mc:Choice>
                <mc:Fallback>
                  <p:oleObj r:id="rId3" imgW="5370840" imgH="1157760" progId="">
                    <p:embed/>
                    <p:pic>
                      <p:nvPicPr>
                        <p:cNvPr id="0" name=""/>
                        <p:cNvPicPr/>
                        <p:nvPr/>
                      </p:nvPicPr>
                      <p:blipFill>
                        <a:blip r:embed="rId4"/>
                        <a:stretch>
                          <a:fillRect/>
                        </a:stretch>
                      </p:blipFill>
                      <p:spPr>
                        <a:xfrm>
                          <a:off x="990600" y="1371600"/>
                          <a:ext cx="5370513" cy="1157287"/>
                        </a:xfrm>
                        <a:prstGeom prst="rect">
                          <a:avLst/>
                        </a:prstGeom>
                      </p:spPr>
                    </p:pic>
                  </p:oleObj>
                </mc:Fallback>
              </mc:AlternateContent>
            </a:graphicData>
          </a:graphic>
        </p:graphicFrame>
        <p:sp>
          <p:nvSpPr>
            <p:cNvPr id="70" name="Lightning Bolt 69"/>
            <p:cNvSpPr/>
            <p:nvPr/>
          </p:nvSpPr>
          <p:spPr>
            <a:xfrm rot="4698892">
              <a:off x="6372746" y="1007162"/>
              <a:ext cx="446206" cy="919280"/>
            </a:xfrm>
            <a:prstGeom prst="lightningBolt">
              <a:avLst/>
            </a:prstGeom>
            <a:solidFill>
              <a:srgbClr val="CC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71" name="Curved Up Arrow 70"/>
            <p:cNvSpPr/>
            <p:nvPr/>
          </p:nvSpPr>
          <p:spPr>
            <a:xfrm rot="10800000">
              <a:off x="2743200" y="838198"/>
              <a:ext cx="2971800" cy="60960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itchFamily="18" charset="0"/>
                <a:cs typeface="Times New Roman" pitchFamily="18" charset="0"/>
              </a:endParaRPr>
            </a:p>
          </p:txBody>
        </p:sp>
        <p:graphicFrame>
          <p:nvGraphicFramePr>
            <p:cNvPr id="72" name="Object 71"/>
            <p:cNvGraphicFramePr>
              <a:graphicFrameLocks noChangeAspect="1"/>
            </p:cNvGraphicFramePr>
            <p:nvPr>
              <p:extLst>
                <p:ext uri="{D42A27DB-BD31-4B8C-83A1-F6EECF244321}">
                  <p14:modId xmlns:p14="http://schemas.microsoft.com/office/powerpoint/2010/main" val="1125669689"/>
                </p:ext>
              </p:extLst>
            </p:nvPr>
          </p:nvGraphicFramePr>
          <p:xfrm>
            <a:off x="1025739" y="2825750"/>
            <a:ext cx="6213261" cy="1254274"/>
          </p:xfrm>
          <a:graphic>
            <a:graphicData uri="http://schemas.openxmlformats.org/presentationml/2006/ole">
              <mc:AlternateContent xmlns:mc="http://schemas.openxmlformats.org/markup-compatibility/2006">
                <mc:Choice xmlns:v="urn:schemas-microsoft-com:vml" Requires="v">
                  <p:oleObj spid="_x0000_s3287" r:id="rId5" imgW="6457320" imgH="1119600" progId="">
                    <p:embed/>
                  </p:oleObj>
                </mc:Choice>
                <mc:Fallback>
                  <p:oleObj r:id="rId5" imgW="6457320" imgH="1119600" progId="">
                    <p:embed/>
                    <p:pic>
                      <p:nvPicPr>
                        <p:cNvPr id="0" name=""/>
                        <p:cNvPicPr/>
                        <p:nvPr/>
                      </p:nvPicPr>
                      <p:blipFill>
                        <a:blip r:embed="rId6"/>
                        <a:stretch>
                          <a:fillRect/>
                        </a:stretch>
                      </p:blipFill>
                      <p:spPr>
                        <a:xfrm>
                          <a:off x="1025739" y="2825750"/>
                          <a:ext cx="6213261" cy="1254274"/>
                        </a:xfrm>
                        <a:prstGeom prst="rect">
                          <a:avLst/>
                        </a:prstGeom>
                      </p:spPr>
                    </p:pic>
                  </p:oleObj>
                </mc:Fallback>
              </mc:AlternateContent>
            </a:graphicData>
          </a:graphic>
        </p:graphicFrame>
        <p:sp>
          <p:nvSpPr>
            <p:cNvPr id="73" name="TextBox 72"/>
            <p:cNvSpPr txBox="1"/>
            <p:nvPr/>
          </p:nvSpPr>
          <p:spPr>
            <a:xfrm>
              <a:off x="3564903" y="2139058"/>
              <a:ext cx="930897" cy="523220"/>
            </a:xfrm>
            <a:prstGeom prst="rect">
              <a:avLst/>
            </a:prstGeom>
            <a:noFill/>
          </p:spPr>
          <p:txBody>
            <a:bodyPr wrap="square" rtlCol="0">
              <a:spAutoFit/>
            </a:bodyPr>
            <a:lstStyle/>
            <a:p>
              <a:pPr algn="ctr"/>
              <a:r>
                <a:rPr lang="en-US" sz="1400" dirty="0" smtClean="0">
                  <a:latin typeface="Times New Roman" pitchFamily="18" charset="0"/>
                  <a:cs typeface="Times New Roman" pitchFamily="18" charset="0"/>
                </a:rPr>
                <a:t>HIV Protease</a:t>
              </a:r>
              <a:endParaRPr lang="en-US" sz="1400" dirty="0">
                <a:latin typeface="Times New Roman" pitchFamily="18" charset="0"/>
                <a:cs typeface="Times New Roman" pitchFamily="18" charset="0"/>
              </a:endParaRPr>
            </a:p>
          </p:txBody>
        </p:sp>
        <p:cxnSp>
          <p:nvCxnSpPr>
            <p:cNvPr id="74" name="Straight Arrow Connector 73"/>
            <p:cNvCxnSpPr/>
            <p:nvPr/>
          </p:nvCxnSpPr>
          <p:spPr>
            <a:xfrm>
              <a:off x="4495800" y="1905368"/>
              <a:ext cx="0" cy="9906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3897118" y="1078468"/>
              <a:ext cx="622286" cy="307777"/>
            </a:xfrm>
            <a:prstGeom prst="rect">
              <a:avLst/>
            </a:prstGeom>
            <a:noFill/>
          </p:spPr>
          <p:txBody>
            <a:bodyPr wrap="none" rtlCol="0">
              <a:spAutoFit/>
            </a:bodyPr>
            <a:lstStyle/>
            <a:p>
              <a:r>
                <a:rPr lang="en-US" sz="1400" dirty="0" smtClean="0">
                  <a:latin typeface="Times New Roman" pitchFamily="18" charset="0"/>
                  <a:cs typeface="Times New Roman" pitchFamily="18" charset="0"/>
                </a:rPr>
                <a:t>FRET</a:t>
              </a:r>
              <a:endParaRPr lang="en-US" sz="1400" dirty="0">
                <a:latin typeface="Times New Roman" pitchFamily="18" charset="0"/>
                <a:cs typeface="Times New Roman" pitchFamily="18" charset="0"/>
              </a:endParaRPr>
            </a:p>
          </p:txBody>
        </p:sp>
        <p:sp>
          <p:nvSpPr>
            <p:cNvPr id="76" name="TextBox 75"/>
            <p:cNvSpPr txBox="1"/>
            <p:nvPr/>
          </p:nvSpPr>
          <p:spPr>
            <a:xfrm>
              <a:off x="6389169" y="1597591"/>
              <a:ext cx="736099" cy="307777"/>
            </a:xfrm>
            <a:prstGeom prst="rect">
              <a:avLst/>
            </a:prstGeom>
            <a:noFill/>
          </p:spPr>
          <p:txBody>
            <a:bodyPr wrap="none" rtlCol="0">
              <a:spAutoFit/>
            </a:bodyPr>
            <a:lstStyle/>
            <a:p>
              <a:r>
                <a:rPr lang="en-US" sz="1400" dirty="0" smtClean="0">
                  <a:latin typeface="Times New Roman" pitchFamily="18" charset="0"/>
                  <a:cs typeface="Times New Roman" pitchFamily="18" charset="0"/>
                </a:rPr>
                <a:t>340 nm</a:t>
              </a:r>
              <a:endParaRPr lang="en-US" sz="1400" dirty="0">
                <a:latin typeface="Times New Roman" pitchFamily="18" charset="0"/>
                <a:cs typeface="Times New Roman" pitchFamily="18" charset="0"/>
              </a:endParaRPr>
            </a:p>
          </p:txBody>
        </p:sp>
        <p:grpSp>
          <p:nvGrpSpPr>
            <p:cNvPr id="77" name="Group 76"/>
            <p:cNvGrpSpPr/>
            <p:nvPr/>
          </p:nvGrpSpPr>
          <p:grpSpPr>
            <a:xfrm>
              <a:off x="6776513" y="2667214"/>
              <a:ext cx="1038221" cy="719489"/>
              <a:chOff x="6776513" y="2667214"/>
              <a:chExt cx="1038221" cy="719489"/>
            </a:xfrm>
          </p:grpSpPr>
          <p:sp>
            <p:nvSpPr>
              <p:cNvPr id="83" name="Lightning Bolt 82"/>
              <p:cNvSpPr/>
              <p:nvPr/>
            </p:nvSpPr>
            <p:spPr>
              <a:xfrm rot="4698892">
                <a:off x="7013050" y="2430677"/>
                <a:ext cx="446206" cy="919280"/>
              </a:xfrm>
              <a:prstGeom prst="lightningBolt">
                <a:avLst/>
              </a:prstGeom>
              <a:solidFill>
                <a:srgbClr val="CC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84" name="TextBox 83"/>
              <p:cNvSpPr txBox="1"/>
              <p:nvPr/>
            </p:nvSpPr>
            <p:spPr>
              <a:xfrm>
                <a:off x="7078635" y="3078926"/>
                <a:ext cx="736099" cy="307777"/>
              </a:xfrm>
              <a:prstGeom prst="rect">
                <a:avLst/>
              </a:prstGeom>
              <a:noFill/>
            </p:spPr>
            <p:txBody>
              <a:bodyPr wrap="none" rtlCol="0">
                <a:spAutoFit/>
              </a:bodyPr>
              <a:lstStyle/>
              <a:p>
                <a:r>
                  <a:rPr lang="en-US" sz="1400" dirty="0" smtClean="0">
                    <a:latin typeface="Times New Roman" pitchFamily="18" charset="0"/>
                    <a:cs typeface="Times New Roman" pitchFamily="18" charset="0"/>
                  </a:rPr>
                  <a:t>340 nm</a:t>
                </a:r>
                <a:endParaRPr lang="en-US" sz="1400" dirty="0">
                  <a:latin typeface="Times New Roman" pitchFamily="18" charset="0"/>
                  <a:cs typeface="Times New Roman" pitchFamily="18" charset="0"/>
                </a:endParaRPr>
              </a:p>
            </p:txBody>
          </p:sp>
        </p:grpSp>
        <p:grpSp>
          <p:nvGrpSpPr>
            <p:cNvPr id="78" name="Group 77"/>
            <p:cNvGrpSpPr/>
            <p:nvPr/>
          </p:nvGrpSpPr>
          <p:grpSpPr>
            <a:xfrm>
              <a:off x="1163947" y="1023164"/>
              <a:ext cx="1407141" cy="533400"/>
              <a:chOff x="852039" y="873608"/>
              <a:chExt cx="1407141" cy="533400"/>
            </a:xfrm>
          </p:grpSpPr>
          <p:sp>
            <p:nvSpPr>
              <p:cNvPr id="81" name="Sun 80"/>
              <p:cNvSpPr/>
              <p:nvPr/>
            </p:nvSpPr>
            <p:spPr>
              <a:xfrm>
                <a:off x="852039" y="873608"/>
                <a:ext cx="1407141" cy="533400"/>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82" name="TextBox 81"/>
              <p:cNvSpPr txBox="1"/>
              <p:nvPr/>
            </p:nvSpPr>
            <p:spPr>
              <a:xfrm>
                <a:off x="1217238" y="973415"/>
                <a:ext cx="736099" cy="307777"/>
              </a:xfrm>
              <a:prstGeom prst="rect">
                <a:avLst/>
              </a:prstGeom>
              <a:noFill/>
            </p:spPr>
            <p:txBody>
              <a:bodyPr wrap="none" rtlCol="0">
                <a:spAutoFit/>
              </a:bodyPr>
              <a:lstStyle/>
              <a:p>
                <a:r>
                  <a:rPr lang="en-US" sz="1400" dirty="0" smtClean="0">
                    <a:solidFill>
                      <a:schemeClr val="bg1"/>
                    </a:solidFill>
                    <a:latin typeface="Times New Roman" pitchFamily="18" charset="0"/>
                    <a:cs typeface="Times New Roman" pitchFamily="18" charset="0"/>
                  </a:rPr>
                  <a:t>490 nm</a:t>
                </a:r>
                <a:endParaRPr lang="en-US" sz="1400" dirty="0">
                  <a:solidFill>
                    <a:schemeClr val="bg1"/>
                  </a:solidFill>
                  <a:latin typeface="Times New Roman" pitchFamily="18" charset="0"/>
                  <a:cs typeface="Times New Roman" pitchFamily="18" charset="0"/>
                </a:endParaRPr>
              </a:p>
            </p:txBody>
          </p:sp>
        </p:grpSp>
        <p:sp>
          <p:nvSpPr>
            <p:cNvPr id="79" name="Rectangle 78"/>
            <p:cNvSpPr/>
            <p:nvPr/>
          </p:nvSpPr>
          <p:spPr>
            <a:xfrm>
              <a:off x="1833444" y="2200437"/>
              <a:ext cx="923651" cy="307777"/>
            </a:xfrm>
            <a:prstGeom prst="rect">
              <a:avLst/>
            </a:prstGeom>
          </p:spPr>
          <p:txBody>
            <a:bodyPr wrap="none">
              <a:spAutoFit/>
            </a:bodyPr>
            <a:lstStyle/>
            <a:p>
              <a:r>
                <a:rPr lang="en-US" sz="1400" dirty="0" smtClean="0">
                  <a:latin typeface="Times New Roman" pitchFamily="18" charset="0"/>
                  <a:cs typeface="Times New Roman" pitchFamily="18" charset="0"/>
                </a:rPr>
                <a:t>DABCYL</a:t>
              </a:r>
              <a:endParaRPr lang="en-US" sz="1400" dirty="0">
                <a:latin typeface="Times New Roman" pitchFamily="18" charset="0"/>
                <a:cs typeface="Times New Roman" pitchFamily="18" charset="0"/>
              </a:endParaRPr>
            </a:p>
          </p:txBody>
        </p:sp>
        <p:sp>
          <p:nvSpPr>
            <p:cNvPr id="80" name="Rectangle 79"/>
            <p:cNvSpPr/>
            <p:nvPr/>
          </p:nvSpPr>
          <p:spPr>
            <a:xfrm>
              <a:off x="5190983" y="2200437"/>
              <a:ext cx="782587" cy="307777"/>
            </a:xfrm>
            <a:prstGeom prst="rect">
              <a:avLst/>
            </a:prstGeom>
          </p:spPr>
          <p:txBody>
            <a:bodyPr wrap="none">
              <a:spAutoFit/>
            </a:bodyPr>
            <a:lstStyle/>
            <a:p>
              <a:r>
                <a:rPr lang="en-US" sz="1400" dirty="0">
                  <a:latin typeface="Times New Roman" pitchFamily="18" charset="0"/>
                  <a:cs typeface="Times New Roman" pitchFamily="18" charset="0"/>
                </a:rPr>
                <a:t>EDANS</a:t>
              </a:r>
            </a:p>
          </p:txBody>
        </p:sp>
      </p:grpSp>
      <p:sp>
        <p:nvSpPr>
          <p:cNvPr id="85" name="TextBox 84"/>
          <p:cNvSpPr txBox="1"/>
          <p:nvPr/>
        </p:nvSpPr>
        <p:spPr>
          <a:xfrm>
            <a:off x="7815540" y="1310921"/>
            <a:ext cx="4103914" cy="2862322"/>
          </a:xfrm>
          <a:prstGeom prst="rect">
            <a:avLst/>
          </a:prstGeom>
          <a:noFill/>
        </p:spPr>
        <p:txBody>
          <a:bodyPr wrap="square" rtlCol="0">
            <a:spAutoFit/>
          </a:bodyPr>
          <a:lstStyle/>
          <a:p>
            <a:pPr marL="285750" indent="-285750">
              <a:buFont typeface="Arial" charset="0"/>
              <a:buChar char="•"/>
            </a:pPr>
            <a:r>
              <a:rPr lang="en-US" dirty="0" smtClean="0"/>
              <a:t>A fluorescent molecule absorbs radiation at specific wavelength</a:t>
            </a:r>
          </a:p>
          <a:p>
            <a:pPr marL="285750" indent="-285750">
              <a:buFont typeface="Arial" charset="0"/>
              <a:buChar char="•"/>
            </a:pPr>
            <a:r>
              <a:rPr lang="en-US" dirty="0" smtClean="0"/>
              <a:t>The energy is transferred to nearby acceptor molecule which emits radiation at a different wavelength</a:t>
            </a:r>
          </a:p>
          <a:p>
            <a:pPr marL="285750" indent="-285750">
              <a:buFont typeface="Arial" charset="0"/>
              <a:buChar char="•"/>
            </a:pPr>
            <a:r>
              <a:rPr lang="en-US" dirty="0" smtClean="0"/>
              <a:t>The efficacy of this transfer is distance dependent, hence by measuring the intensity of the acceptor wavelength, the distance between acceptor and donor can be measured </a:t>
            </a:r>
            <a:endParaRPr lang="en-US" dirty="0"/>
          </a:p>
        </p:txBody>
      </p:sp>
      <p:sp>
        <p:nvSpPr>
          <p:cNvPr id="86" name="Sun 85"/>
          <p:cNvSpPr/>
          <p:nvPr/>
        </p:nvSpPr>
        <p:spPr>
          <a:xfrm>
            <a:off x="1386588" y="4784232"/>
            <a:ext cx="1407141" cy="533400"/>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87" name="TextBox 86"/>
          <p:cNvSpPr txBox="1"/>
          <p:nvPr/>
        </p:nvSpPr>
        <p:spPr>
          <a:xfrm>
            <a:off x="1751787" y="4884039"/>
            <a:ext cx="736099" cy="307777"/>
          </a:xfrm>
          <a:prstGeom prst="rect">
            <a:avLst/>
          </a:prstGeom>
          <a:noFill/>
        </p:spPr>
        <p:txBody>
          <a:bodyPr wrap="none" rtlCol="0">
            <a:spAutoFit/>
          </a:bodyPr>
          <a:lstStyle/>
          <a:p>
            <a:r>
              <a:rPr lang="en-US" sz="1400" dirty="0" smtClean="0">
                <a:solidFill>
                  <a:schemeClr val="bg1"/>
                </a:solidFill>
                <a:latin typeface="Times New Roman" pitchFamily="18" charset="0"/>
                <a:cs typeface="Times New Roman" pitchFamily="18" charset="0"/>
              </a:rPr>
              <a:t>490 nm</a:t>
            </a:r>
            <a:endParaRPr lang="en-US" sz="1400" dirty="0">
              <a:solidFill>
                <a:schemeClr val="bg1"/>
              </a:solidFill>
              <a:latin typeface="Times New Roman" pitchFamily="18" charset="0"/>
              <a:cs typeface="Times New Roman" pitchFamily="18" charset="0"/>
            </a:endParaRPr>
          </a:p>
        </p:txBody>
      </p:sp>
      <p:sp>
        <p:nvSpPr>
          <p:cNvPr id="90" name="&quot;No&quot; Symbol 89"/>
          <p:cNvSpPr/>
          <p:nvPr/>
        </p:nvSpPr>
        <p:spPr>
          <a:xfrm>
            <a:off x="1616629" y="4676000"/>
            <a:ext cx="947057" cy="789254"/>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TextBox 90"/>
          <p:cNvSpPr txBox="1"/>
          <p:nvPr/>
        </p:nvSpPr>
        <p:spPr>
          <a:xfrm>
            <a:off x="770643" y="5678570"/>
            <a:ext cx="10963578" cy="646331"/>
          </a:xfrm>
          <a:prstGeom prst="rect">
            <a:avLst/>
          </a:prstGeom>
          <a:noFill/>
        </p:spPr>
        <p:txBody>
          <a:bodyPr wrap="square" rtlCol="0">
            <a:spAutoFit/>
          </a:bodyPr>
          <a:lstStyle/>
          <a:p>
            <a:r>
              <a:rPr lang="en-US" dirty="0" smtClean="0"/>
              <a:t>HIV Protease cleaves peptides. If donor and acceptor molecules are fused to the peptide, the activity of the enzyme can be measured by measuring the FRET signal.</a:t>
            </a:r>
            <a:endParaRPr lang="en-US" dirty="0"/>
          </a:p>
        </p:txBody>
      </p:sp>
      <p:sp>
        <p:nvSpPr>
          <p:cNvPr id="3" name="Date Placeholder 2"/>
          <p:cNvSpPr>
            <a:spLocks noGrp="1"/>
          </p:cNvSpPr>
          <p:nvPr>
            <p:ph type="dt" sz="half" idx="10"/>
          </p:nvPr>
        </p:nvSpPr>
        <p:spPr/>
        <p:txBody>
          <a:bodyPr/>
          <a:lstStyle/>
          <a:p>
            <a:r>
              <a:rPr lang="de-DE" smtClean="0"/>
              <a:t>Daniel Seeliger</a:t>
            </a:r>
            <a:endParaRPr lang="en-US"/>
          </a:p>
        </p:txBody>
      </p:sp>
      <p:sp>
        <p:nvSpPr>
          <p:cNvPr id="4" name="Footer Placeholder 3"/>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2321208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51892" y="4199637"/>
            <a:ext cx="4405010" cy="1635225"/>
            <a:chOff x="924225" y="3827761"/>
            <a:chExt cx="4405010" cy="1635225"/>
          </a:xfrm>
        </p:grpSpPr>
        <p:grpSp>
          <p:nvGrpSpPr>
            <p:cNvPr id="3" name="Group 2"/>
            <p:cNvGrpSpPr/>
            <p:nvPr/>
          </p:nvGrpSpPr>
          <p:grpSpPr>
            <a:xfrm>
              <a:off x="1671790" y="4232464"/>
              <a:ext cx="790601" cy="465639"/>
              <a:chOff x="2786049" y="869883"/>
              <a:chExt cx="790601" cy="465639"/>
            </a:xfrm>
          </p:grpSpPr>
          <p:cxnSp>
            <p:nvCxnSpPr>
              <p:cNvPr id="53" name="Straight Arrow Connector 52"/>
              <p:cNvCxnSpPr/>
              <p:nvPr/>
            </p:nvCxnSpPr>
            <p:spPr>
              <a:xfrm rot="5400000">
                <a:off x="2553229" y="1102703"/>
                <a:ext cx="46563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786049" y="881853"/>
                <a:ext cx="790601" cy="338554"/>
              </a:xfrm>
              <a:prstGeom prst="rect">
                <a:avLst/>
              </a:prstGeom>
              <a:noFill/>
            </p:spPr>
            <p:txBody>
              <a:bodyPr wrap="none" rtlCol="0">
                <a:spAutoFit/>
              </a:bodyPr>
              <a:lstStyle/>
              <a:p>
                <a:r>
                  <a:rPr lang="en-US" sz="1600" b="1" dirty="0" smtClean="0">
                    <a:latin typeface="Times New Roman" pitchFamily="18" charset="0"/>
                    <a:cs typeface="Times New Roman" pitchFamily="18" charset="0"/>
                  </a:rPr>
                  <a:t>Kinase</a:t>
                </a:r>
                <a:endParaRPr lang="en-US" sz="1600" b="1" dirty="0">
                  <a:latin typeface="Times New Roman" pitchFamily="18" charset="0"/>
                  <a:cs typeface="Times New Roman" pitchFamily="18" charset="0"/>
                </a:endParaRPr>
              </a:p>
            </p:txBody>
          </p:sp>
        </p:grpSp>
        <p:grpSp>
          <p:nvGrpSpPr>
            <p:cNvPr id="4" name="Group 3"/>
            <p:cNvGrpSpPr/>
            <p:nvPr/>
          </p:nvGrpSpPr>
          <p:grpSpPr>
            <a:xfrm>
              <a:off x="924225" y="4842064"/>
              <a:ext cx="1535022" cy="620922"/>
              <a:chOff x="5029200" y="3374507"/>
              <a:chExt cx="1535022" cy="620922"/>
            </a:xfrm>
          </p:grpSpPr>
          <p:cxnSp>
            <p:nvCxnSpPr>
              <p:cNvPr id="41" name="Straight Connector 40"/>
              <p:cNvCxnSpPr/>
              <p:nvPr/>
            </p:nvCxnSpPr>
            <p:spPr>
              <a:xfrm flipH="1">
                <a:off x="5367957" y="3495817"/>
                <a:ext cx="77791" cy="21913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flipV="1">
                <a:off x="5443209" y="3374507"/>
                <a:ext cx="1053576" cy="489411"/>
                <a:chOff x="2942725" y="5805180"/>
                <a:chExt cx="1053576" cy="489411"/>
              </a:xfrm>
            </p:grpSpPr>
            <p:cxnSp>
              <p:nvCxnSpPr>
                <p:cNvPr id="47" name="Straight Connector 46"/>
                <p:cNvCxnSpPr/>
                <p:nvPr/>
              </p:nvCxnSpPr>
              <p:spPr>
                <a:xfrm flipV="1">
                  <a:off x="3460664" y="5930033"/>
                  <a:ext cx="268944" cy="2009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rot="21000000">
                  <a:off x="3595236" y="5805180"/>
                  <a:ext cx="401065" cy="340221"/>
                </a:xfrm>
                <a:prstGeom prst="ellipse">
                  <a:avLst/>
                </a:prstGeom>
                <a:solidFill>
                  <a:srgbClr val="FF0000"/>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latin typeface="Times New Roman" pitchFamily="18" charset="0"/>
                    <a:cs typeface="Times New Roman" pitchFamily="18" charset="0"/>
                  </a:endParaRPr>
                </a:p>
              </p:txBody>
            </p:sp>
            <p:grpSp>
              <p:nvGrpSpPr>
                <p:cNvPr id="49" name="Group 48"/>
                <p:cNvGrpSpPr/>
                <p:nvPr/>
              </p:nvGrpSpPr>
              <p:grpSpPr>
                <a:xfrm>
                  <a:off x="2942725" y="6090346"/>
                  <a:ext cx="826360" cy="204245"/>
                  <a:chOff x="5031498" y="5048781"/>
                  <a:chExt cx="826360" cy="204245"/>
                </a:xfrm>
              </p:grpSpPr>
              <p:cxnSp>
                <p:nvCxnSpPr>
                  <p:cNvPr id="50" name="Curved Connector 49"/>
                  <p:cNvCxnSpPr/>
                  <p:nvPr/>
                </p:nvCxnSpPr>
                <p:spPr>
                  <a:xfrm rot="16200000" flipV="1">
                    <a:off x="5087082" y="4993197"/>
                    <a:ext cx="163655" cy="274823"/>
                  </a:xfrm>
                  <a:prstGeom prst="curvedConnector3">
                    <a:avLst>
                      <a:gd name="adj1" fmla="val -88806"/>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Curved Connector 50"/>
                  <p:cNvCxnSpPr/>
                  <p:nvPr/>
                </p:nvCxnSpPr>
                <p:spPr>
                  <a:xfrm rot="5400000">
                    <a:off x="5369674" y="5033787"/>
                    <a:ext cx="163655" cy="274823"/>
                  </a:xfrm>
                  <a:prstGeom prst="curvedConnector3">
                    <a:avLst>
                      <a:gd name="adj1" fmla="val -88806"/>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Curved Connector 51"/>
                  <p:cNvCxnSpPr/>
                  <p:nvPr/>
                </p:nvCxnSpPr>
                <p:spPr>
                  <a:xfrm rot="16200000" flipV="1">
                    <a:off x="5638619" y="4993197"/>
                    <a:ext cx="163655" cy="274823"/>
                  </a:xfrm>
                  <a:prstGeom prst="curvedConnector3">
                    <a:avLst>
                      <a:gd name="adj1" fmla="val -88806"/>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grpSp>
            <p:nvGrpSpPr>
              <p:cNvPr id="43" name="Group 42"/>
              <p:cNvGrpSpPr/>
              <p:nvPr/>
            </p:nvGrpSpPr>
            <p:grpSpPr>
              <a:xfrm>
                <a:off x="5029200" y="3657600"/>
                <a:ext cx="444352" cy="337829"/>
                <a:chOff x="4609146" y="2469087"/>
                <a:chExt cx="444352" cy="337829"/>
              </a:xfrm>
            </p:grpSpPr>
            <p:sp>
              <p:nvSpPr>
                <p:cNvPr id="45" name="Oval 44"/>
                <p:cNvSpPr/>
                <p:nvPr/>
              </p:nvSpPr>
              <p:spPr>
                <a:xfrm flipV="1">
                  <a:off x="4609146" y="2469087"/>
                  <a:ext cx="418704" cy="33782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pitchFamily="18" charset="0"/>
                    <a:cs typeface="Times New Roman" pitchFamily="18" charset="0"/>
                  </a:endParaRPr>
                </a:p>
              </p:txBody>
            </p:sp>
            <p:sp>
              <p:nvSpPr>
                <p:cNvPr id="46" name="TextBox 45"/>
                <p:cNvSpPr txBox="1"/>
                <p:nvPr/>
              </p:nvSpPr>
              <p:spPr>
                <a:xfrm>
                  <a:off x="4609146" y="2499138"/>
                  <a:ext cx="444352" cy="307777"/>
                </a:xfrm>
                <a:prstGeom prst="rect">
                  <a:avLst/>
                </a:prstGeom>
                <a:noFill/>
              </p:spPr>
              <p:txBody>
                <a:bodyPr wrap="none" rtlCol="0">
                  <a:spAutoFit/>
                </a:bodyPr>
                <a:lstStyle/>
                <a:p>
                  <a:r>
                    <a:rPr lang="en-US" sz="1400" b="1" dirty="0" smtClean="0">
                      <a:latin typeface="Times New Roman" pitchFamily="18" charset="0"/>
                      <a:cs typeface="Times New Roman" pitchFamily="18" charset="0"/>
                    </a:rPr>
                    <a:t>Bio</a:t>
                  </a:r>
                  <a:endParaRPr lang="en-US" sz="1400" b="1" dirty="0">
                    <a:latin typeface="Times New Roman" pitchFamily="18" charset="0"/>
                    <a:cs typeface="Times New Roman" pitchFamily="18" charset="0"/>
                  </a:endParaRPr>
                </a:p>
              </p:txBody>
            </p:sp>
          </p:grpSp>
          <p:sp>
            <p:nvSpPr>
              <p:cNvPr id="44" name="TextBox 43"/>
              <p:cNvSpPr txBox="1"/>
              <p:nvPr/>
            </p:nvSpPr>
            <p:spPr>
              <a:xfrm flipH="1">
                <a:off x="6071779" y="3527645"/>
                <a:ext cx="492443" cy="307777"/>
              </a:xfrm>
              <a:prstGeom prst="rect">
                <a:avLst/>
              </a:prstGeom>
              <a:noFill/>
            </p:spPr>
            <p:txBody>
              <a:bodyPr wrap="none" rtlCol="0">
                <a:spAutoFit/>
              </a:bodyPr>
              <a:lstStyle/>
              <a:p>
                <a:r>
                  <a:rPr lang="en-US" sz="1400" b="1" dirty="0" smtClean="0">
                    <a:latin typeface="Times New Roman" pitchFamily="18" charset="0"/>
                    <a:cs typeface="Times New Roman" pitchFamily="18" charset="0"/>
                  </a:rPr>
                  <a:t>PO</a:t>
                </a:r>
                <a:r>
                  <a:rPr lang="en-US" sz="1400" b="1" baseline="-25000" dirty="0" smtClean="0">
                    <a:latin typeface="Times New Roman" pitchFamily="18" charset="0"/>
                    <a:cs typeface="Times New Roman" pitchFamily="18" charset="0"/>
                  </a:rPr>
                  <a:t>4</a:t>
                </a:r>
                <a:endParaRPr lang="en-US" sz="1400" b="1" baseline="-25000" dirty="0">
                  <a:latin typeface="Times New Roman" pitchFamily="18" charset="0"/>
                  <a:cs typeface="Times New Roman" pitchFamily="18" charset="0"/>
                </a:endParaRPr>
              </a:p>
            </p:txBody>
          </p:sp>
        </p:grpSp>
        <p:grpSp>
          <p:nvGrpSpPr>
            <p:cNvPr id="5" name="Group 4"/>
            <p:cNvGrpSpPr/>
            <p:nvPr/>
          </p:nvGrpSpPr>
          <p:grpSpPr>
            <a:xfrm>
              <a:off x="1018367" y="3827761"/>
              <a:ext cx="1254017" cy="620922"/>
              <a:chOff x="2016354" y="2393290"/>
              <a:chExt cx="1254017" cy="620922"/>
            </a:xfrm>
          </p:grpSpPr>
          <p:cxnSp>
            <p:nvCxnSpPr>
              <p:cNvPr id="33" name="Straight Connector 32"/>
              <p:cNvCxnSpPr/>
              <p:nvPr/>
            </p:nvCxnSpPr>
            <p:spPr>
              <a:xfrm flipH="1">
                <a:off x="2355111" y="2514600"/>
                <a:ext cx="77791" cy="21913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flipV="1">
                <a:off x="2430363" y="2393290"/>
                <a:ext cx="840008" cy="204245"/>
                <a:chOff x="5031498" y="5048781"/>
                <a:chExt cx="840008" cy="204245"/>
              </a:xfrm>
            </p:grpSpPr>
            <p:cxnSp>
              <p:nvCxnSpPr>
                <p:cNvPr id="38" name="Curved Connector 37"/>
                <p:cNvCxnSpPr/>
                <p:nvPr/>
              </p:nvCxnSpPr>
              <p:spPr>
                <a:xfrm rot="16200000" flipV="1">
                  <a:off x="5087082" y="4993197"/>
                  <a:ext cx="163655" cy="274823"/>
                </a:xfrm>
                <a:prstGeom prst="curvedConnector3">
                  <a:avLst>
                    <a:gd name="adj1" fmla="val -88806"/>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Curved Connector 38"/>
                <p:cNvCxnSpPr/>
                <p:nvPr/>
              </p:nvCxnSpPr>
              <p:spPr>
                <a:xfrm rot="5400000">
                  <a:off x="5369674" y="5033787"/>
                  <a:ext cx="163655" cy="274823"/>
                </a:xfrm>
                <a:prstGeom prst="curvedConnector3">
                  <a:avLst>
                    <a:gd name="adj1" fmla="val -88806"/>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Curved Connector 39"/>
                <p:cNvCxnSpPr/>
                <p:nvPr/>
              </p:nvCxnSpPr>
              <p:spPr>
                <a:xfrm rot="16200000" flipV="1">
                  <a:off x="5652267" y="4993197"/>
                  <a:ext cx="163655" cy="274823"/>
                </a:xfrm>
                <a:prstGeom prst="curvedConnector3">
                  <a:avLst>
                    <a:gd name="adj1" fmla="val -88806"/>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2016354" y="2676383"/>
                <a:ext cx="444352" cy="337829"/>
                <a:chOff x="4609146" y="2469087"/>
                <a:chExt cx="444352" cy="337829"/>
              </a:xfrm>
            </p:grpSpPr>
            <p:sp>
              <p:nvSpPr>
                <p:cNvPr id="36" name="Oval 35"/>
                <p:cNvSpPr/>
                <p:nvPr/>
              </p:nvSpPr>
              <p:spPr>
                <a:xfrm flipV="1">
                  <a:off x="4609146" y="2469087"/>
                  <a:ext cx="418704" cy="33782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pitchFamily="18" charset="0"/>
                    <a:cs typeface="Times New Roman" pitchFamily="18" charset="0"/>
                  </a:endParaRPr>
                </a:p>
              </p:txBody>
            </p:sp>
            <p:sp>
              <p:nvSpPr>
                <p:cNvPr id="37" name="TextBox 36"/>
                <p:cNvSpPr txBox="1"/>
                <p:nvPr/>
              </p:nvSpPr>
              <p:spPr>
                <a:xfrm>
                  <a:off x="4609146" y="2499138"/>
                  <a:ext cx="444352" cy="307777"/>
                </a:xfrm>
                <a:prstGeom prst="rect">
                  <a:avLst/>
                </a:prstGeom>
                <a:noFill/>
              </p:spPr>
              <p:txBody>
                <a:bodyPr wrap="none" rtlCol="0">
                  <a:spAutoFit/>
                </a:bodyPr>
                <a:lstStyle/>
                <a:p>
                  <a:r>
                    <a:rPr lang="en-US" sz="1400" b="1" dirty="0" smtClean="0">
                      <a:latin typeface="Times New Roman" pitchFamily="18" charset="0"/>
                      <a:cs typeface="Times New Roman" pitchFamily="18" charset="0"/>
                    </a:rPr>
                    <a:t>Bio</a:t>
                  </a:r>
                  <a:endParaRPr lang="en-US" sz="1400" b="1" dirty="0">
                    <a:latin typeface="Times New Roman" pitchFamily="18" charset="0"/>
                    <a:cs typeface="Times New Roman" pitchFamily="18" charset="0"/>
                  </a:endParaRPr>
                </a:p>
              </p:txBody>
            </p:sp>
          </p:grpSp>
        </p:grpSp>
        <p:cxnSp>
          <p:nvCxnSpPr>
            <p:cNvPr id="6" name="Straight Connector 5"/>
            <p:cNvCxnSpPr/>
            <p:nvPr/>
          </p:nvCxnSpPr>
          <p:spPr>
            <a:xfrm rot="128205" flipH="1" flipV="1">
              <a:off x="5049228" y="4447962"/>
              <a:ext cx="0" cy="359401"/>
            </a:xfrm>
            <a:prstGeom prst="line">
              <a:avLst/>
            </a:prstGeom>
            <a:ln w="76200"/>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128205" flipV="1">
              <a:off x="5060992" y="4271799"/>
              <a:ext cx="211662" cy="179701"/>
            </a:xfrm>
            <a:prstGeom prst="line">
              <a:avLst/>
            </a:prstGeom>
            <a:ln w="76200"/>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28205" flipH="1" flipV="1">
              <a:off x="4849478" y="4265098"/>
              <a:ext cx="211662" cy="179701"/>
            </a:xfrm>
            <a:prstGeom prst="line">
              <a:avLst/>
            </a:prstGeom>
            <a:ln w="76200"/>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19635" y="4730931"/>
              <a:ext cx="609600" cy="571500"/>
            </a:xfrm>
            <a:prstGeom prst="ellipse">
              <a:avLst/>
            </a:prstGeom>
            <a:solidFill>
              <a:srgbClr val="FF0000"/>
            </a:solidFill>
            <a:ln>
              <a:noFill/>
            </a:ln>
            <a:effectLst>
              <a:glow rad="5588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grpSp>
          <p:nvGrpSpPr>
            <p:cNvPr id="10" name="Group 9"/>
            <p:cNvGrpSpPr/>
            <p:nvPr/>
          </p:nvGrpSpPr>
          <p:grpSpPr>
            <a:xfrm>
              <a:off x="3051036" y="4228454"/>
              <a:ext cx="1769035" cy="1060329"/>
              <a:chOff x="5191185" y="350837"/>
              <a:chExt cx="1769035" cy="1060329"/>
            </a:xfrm>
          </p:grpSpPr>
          <p:sp>
            <p:nvSpPr>
              <p:cNvPr id="28" name="Oval 27"/>
              <p:cNvSpPr/>
              <p:nvPr/>
            </p:nvSpPr>
            <p:spPr>
              <a:xfrm>
                <a:off x="5793828" y="839666"/>
                <a:ext cx="609600" cy="5715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29" name="Lightning Bolt 28"/>
              <p:cNvSpPr/>
              <p:nvPr/>
            </p:nvSpPr>
            <p:spPr>
              <a:xfrm rot="20754451">
                <a:off x="5437402" y="658549"/>
                <a:ext cx="425099" cy="362236"/>
              </a:xfrm>
              <a:prstGeom prst="lightningBol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191185" y="384169"/>
                <a:ext cx="747320" cy="307777"/>
              </a:xfrm>
              <a:prstGeom prst="rect">
                <a:avLst/>
              </a:prstGeom>
            </p:spPr>
            <p:txBody>
              <a:bodyPr wrap="none">
                <a:spAutoFit/>
              </a:bodyPr>
              <a:lstStyle/>
              <a:p>
                <a:r>
                  <a:rPr lang="en-US" sz="1400" b="1" dirty="0" smtClean="0">
                    <a:latin typeface="Times New Roman" pitchFamily="18" charset="0"/>
                    <a:cs typeface="Times New Roman" pitchFamily="18" charset="0"/>
                  </a:rPr>
                  <a:t>680 nm</a:t>
                </a:r>
                <a:endParaRPr lang="en-US" sz="1400" b="1" dirty="0">
                  <a:latin typeface="Times New Roman" pitchFamily="18" charset="0"/>
                  <a:cs typeface="Times New Roman" pitchFamily="18" charset="0"/>
                </a:endParaRPr>
              </a:p>
            </p:txBody>
          </p:sp>
          <p:sp>
            <p:nvSpPr>
              <p:cNvPr id="31" name="Rectangle 30"/>
              <p:cNvSpPr/>
              <p:nvPr/>
            </p:nvSpPr>
            <p:spPr>
              <a:xfrm>
                <a:off x="6517470" y="350837"/>
                <a:ext cx="442750" cy="307777"/>
              </a:xfrm>
              <a:prstGeom prst="rect">
                <a:avLst/>
              </a:prstGeom>
            </p:spPr>
            <p:txBody>
              <a:bodyPr wrap="none">
                <a:spAutoFit/>
              </a:bodyPr>
              <a:lstStyle/>
              <a:p>
                <a:r>
                  <a:rPr lang="en-US" sz="1400" b="1" baseline="30000" dirty="0">
                    <a:latin typeface="Times New Roman" pitchFamily="18" charset="0"/>
                    <a:cs typeface="Times New Roman" pitchFamily="18" charset="0"/>
                  </a:rPr>
                  <a:t>1</a:t>
                </a:r>
                <a:r>
                  <a:rPr lang="en-US" sz="1400" b="1" dirty="0">
                    <a:latin typeface="Times New Roman" pitchFamily="18" charset="0"/>
                    <a:cs typeface="Times New Roman" pitchFamily="18" charset="0"/>
                  </a:rPr>
                  <a:t>O</a:t>
                </a:r>
                <a:r>
                  <a:rPr lang="en-US" sz="1400" b="1" baseline="-25000" dirty="0">
                    <a:latin typeface="Times New Roman" pitchFamily="18" charset="0"/>
                    <a:cs typeface="Times New Roman" pitchFamily="18" charset="0"/>
                  </a:rPr>
                  <a:t>2</a:t>
                </a:r>
                <a:endParaRPr lang="en-US" sz="1400" dirty="0">
                  <a:latin typeface="Times New Roman" pitchFamily="18" charset="0"/>
                  <a:cs typeface="Times New Roman" pitchFamily="18" charset="0"/>
                </a:endParaRPr>
              </a:p>
            </p:txBody>
          </p:sp>
          <p:cxnSp>
            <p:nvCxnSpPr>
              <p:cNvPr id="32" name="Straight Arrow Connector 31"/>
              <p:cNvCxnSpPr/>
              <p:nvPr/>
            </p:nvCxnSpPr>
            <p:spPr>
              <a:xfrm flipV="1">
                <a:off x="6270667" y="612246"/>
                <a:ext cx="354136" cy="2855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11" name="Straight Arrow Connector 10"/>
            <p:cNvCxnSpPr/>
            <p:nvPr/>
          </p:nvCxnSpPr>
          <p:spPr>
            <a:xfrm>
              <a:off x="4743069" y="4508935"/>
              <a:ext cx="212817" cy="2664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Flowchart: Stored Data 109"/>
            <p:cNvSpPr/>
            <p:nvPr/>
          </p:nvSpPr>
          <p:spPr>
            <a:xfrm rot="5610320">
              <a:off x="3798493" y="4420539"/>
              <a:ext cx="360786" cy="385118"/>
            </a:xfrm>
            <a:prstGeom prst="flowChartOnlineStorag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3" name="TextBox 12"/>
            <p:cNvSpPr txBox="1"/>
            <p:nvPr/>
          </p:nvSpPr>
          <p:spPr>
            <a:xfrm rot="391443">
              <a:off x="3764024" y="4415900"/>
              <a:ext cx="435242" cy="307777"/>
            </a:xfrm>
            <a:prstGeom prst="rect">
              <a:avLst/>
            </a:prstGeom>
            <a:noFill/>
          </p:spPr>
          <p:txBody>
            <a:bodyPr wrap="square" rtlCol="0">
              <a:spAutoFit/>
            </a:bodyPr>
            <a:lstStyle/>
            <a:p>
              <a:r>
                <a:rPr lang="en-US" sz="1400" b="1" dirty="0" smtClean="0">
                  <a:latin typeface="Times New Roman" pitchFamily="18" charset="0"/>
                  <a:cs typeface="Times New Roman" pitchFamily="18" charset="0"/>
                </a:rPr>
                <a:t>SA</a:t>
              </a:r>
              <a:endParaRPr lang="en-US" sz="1400" b="1" dirty="0">
                <a:latin typeface="Times New Roman" pitchFamily="18" charset="0"/>
                <a:cs typeface="Times New Roman" pitchFamily="18" charset="0"/>
              </a:endParaRPr>
            </a:p>
          </p:txBody>
        </p:sp>
        <p:grpSp>
          <p:nvGrpSpPr>
            <p:cNvPr id="14" name="Group 13"/>
            <p:cNvGrpSpPr/>
            <p:nvPr/>
          </p:nvGrpSpPr>
          <p:grpSpPr>
            <a:xfrm>
              <a:off x="3787233" y="3827761"/>
              <a:ext cx="1535022" cy="620922"/>
              <a:chOff x="5029200" y="3374507"/>
              <a:chExt cx="1535022" cy="620922"/>
            </a:xfrm>
          </p:grpSpPr>
          <p:cxnSp>
            <p:nvCxnSpPr>
              <p:cNvPr id="16" name="Straight Connector 15"/>
              <p:cNvCxnSpPr/>
              <p:nvPr/>
            </p:nvCxnSpPr>
            <p:spPr>
              <a:xfrm flipH="1">
                <a:off x="5367957" y="3495817"/>
                <a:ext cx="77791" cy="21913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flipV="1">
                <a:off x="5443209" y="3374507"/>
                <a:ext cx="1053576" cy="489411"/>
                <a:chOff x="2942725" y="5805180"/>
                <a:chExt cx="1053576" cy="489411"/>
              </a:xfrm>
            </p:grpSpPr>
            <p:cxnSp>
              <p:nvCxnSpPr>
                <p:cNvPr id="22" name="Straight Connector 21"/>
                <p:cNvCxnSpPr/>
                <p:nvPr/>
              </p:nvCxnSpPr>
              <p:spPr>
                <a:xfrm flipV="1">
                  <a:off x="3460664" y="5930033"/>
                  <a:ext cx="268944" cy="2009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rot="21000000">
                  <a:off x="3595236" y="5805180"/>
                  <a:ext cx="401065" cy="340221"/>
                </a:xfrm>
                <a:prstGeom prst="ellipse">
                  <a:avLst/>
                </a:prstGeom>
                <a:solidFill>
                  <a:srgbClr val="FF0000"/>
                </a:soli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latin typeface="Times New Roman" pitchFamily="18" charset="0"/>
                    <a:cs typeface="Times New Roman" pitchFamily="18" charset="0"/>
                  </a:endParaRPr>
                </a:p>
              </p:txBody>
            </p:sp>
            <p:grpSp>
              <p:nvGrpSpPr>
                <p:cNvPr id="24" name="Group 23"/>
                <p:cNvGrpSpPr/>
                <p:nvPr/>
              </p:nvGrpSpPr>
              <p:grpSpPr>
                <a:xfrm>
                  <a:off x="2942725" y="6090346"/>
                  <a:ext cx="826360" cy="204245"/>
                  <a:chOff x="5031498" y="5048781"/>
                  <a:chExt cx="826360" cy="204245"/>
                </a:xfrm>
              </p:grpSpPr>
              <p:cxnSp>
                <p:nvCxnSpPr>
                  <p:cNvPr id="25" name="Curved Connector 24"/>
                  <p:cNvCxnSpPr/>
                  <p:nvPr/>
                </p:nvCxnSpPr>
                <p:spPr>
                  <a:xfrm rot="16200000" flipV="1">
                    <a:off x="5087082" y="4993197"/>
                    <a:ext cx="163655" cy="274823"/>
                  </a:xfrm>
                  <a:prstGeom prst="curvedConnector3">
                    <a:avLst>
                      <a:gd name="adj1" fmla="val -88806"/>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Curved Connector 25"/>
                  <p:cNvCxnSpPr/>
                  <p:nvPr/>
                </p:nvCxnSpPr>
                <p:spPr>
                  <a:xfrm rot="5400000">
                    <a:off x="5369674" y="5033787"/>
                    <a:ext cx="163655" cy="274823"/>
                  </a:xfrm>
                  <a:prstGeom prst="curvedConnector3">
                    <a:avLst>
                      <a:gd name="adj1" fmla="val -88806"/>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Curved Connector 26"/>
                  <p:cNvCxnSpPr/>
                  <p:nvPr/>
                </p:nvCxnSpPr>
                <p:spPr>
                  <a:xfrm rot="16200000" flipV="1">
                    <a:off x="5638619" y="4993197"/>
                    <a:ext cx="163655" cy="274823"/>
                  </a:xfrm>
                  <a:prstGeom prst="curvedConnector3">
                    <a:avLst>
                      <a:gd name="adj1" fmla="val -88806"/>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grpSp>
            <p:nvGrpSpPr>
              <p:cNvPr id="18" name="Group 17"/>
              <p:cNvGrpSpPr/>
              <p:nvPr/>
            </p:nvGrpSpPr>
            <p:grpSpPr>
              <a:xfrm>
                <a:off x="5029200" y="3657600"/>
                <a:ext cx="444352" cy="337829"/>
                <a:chOff x="4609146" y="2469087"/>
                <a:chExt cx="444352" cy="337829"/>
              </a:xfrm>
            </p:grpSpPr>
            <p:sp>
              <p:nvSpPr>
                <p:cNvPr id="20" name="Oval 19"/>
                <p:cNvSpPr/>
                <p:nvPr/>
              </p:nvSpPr>
              <p:spPr>
                <a:xfrm flipV="1">
                  <a:off x="4609146" y="2469087"/>
                  <a:ext cx="418704" cy="33782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Times New Roman" pitchFamily="18" charset="0"/>
                    <a:cs typeface="Times New Roman" pitchFamily="18" charset="0"/>
                  </a:endParaRPr>
                </a:p>
              </p:txBody>
            </p:sp>
            <p:sp>
              <p:nvSpPr>
                <p:cNvPr id="21" name="TextBox 20"/>
                <p:cNvSpPr txBox="1"/>
                <p:nvPr/>
              </p:nvSpPr>
              <p:spPr>
                <a:xfrm>
                  <a:off x="4609146" y="2499138"/>
                  <a:ext cx="444352" cy="307777"/>
                </a:xfrm>
                <a:prstGeom prst="rect">
                  <a:avLst/>
                </a:prstGeom>
                <a:noFill/>
              </p:spPr>
              <p:txBody>
                <a:bodyPr wrap="none" rtlCol="0">
                  <a:spAutoFit/>
                </a:bodyPr>
                <a:lstStyle/>
                <a:p>
                  <a:r>
                    <a:rPr lang="en-US" sz="1400" b="1" dirty="0" smtClean="0">
                      <a:latin typeface="Times New Roman" pitchFamily="18" charset="0"/>
                      <a:cs typeface="Times New Roman" pitchFamily="18" charset="0"/>
                    </a:rPr>
                    <a:t>Bio</a:t>
                  </a:r>
                  <a:endParaRPr lang="en-US" sz="1400" b="1" dirty="0">
                    <a:latin typeface="Times New Roman" pitchFamily="18" charset="0"/>
                    <a:cs typeface="Times New Roman" pitchFamily="18" charset="0"/>
                  </a:endParaRPr>
                </a:p>
              </p:txBody>
            </p:sp>
          </p:grpSp>
          <p:sp>
            <p:nvSpPr>
              <p:cNvPr id="19" name="TextBox 18"/>
              <p:cNvSpPr txBox="1"/>
              <p:nvPr/>
            </p:nvSpPr>
            <p:spPr>
              <a:xfrm flipH="1">
                <a:off x="6071779" y="3527645"/>
                <a:ext cx="492443" cy="307777"/>
              </a:xfrm>
              <a:prstGeom prst="rect">
                <a:avLst/>
              </a:prstGeom>
              <a:noFill/>
            </p:spPr>
            <p:txBody>
              <a:bodyPr wrap="none" rtlCol="0">
                <a:spAutoFit/>
              </a:bodyPr>
              <a:lstStyle/>
              <a:p>
                <a:r>
                  <a:rPr lang="en-US" sz="1400" b="1" dirty="0" smtClean="0">
                    <a:latin typeface="Times New Roman" pitchFamily="18" charset="0"/>
                    <a:cs typeface="Times New Roman" pitchFamily="18" charset="0"/>
                  </a:rPr>
                  <a:t>PO</a:t>
                </a:r>
                <a:r>
                  <a:rPr lang="en-US" sz="1400" b="1" baseline="-25000" dirty="0" smtClean="0">
                    <a:latin typeface="Times New Roman" pitchFamily="18" charset="0"/>
                    <a:cs typeface="Times New Roman" pitchFamily="18" charset="0"/>
                  </a:rPr>
                  <a:t>4</a:t>
                </a:r>
                <a:endParaRPr lang="en-US" sz="1400" b="1" baseline="-25000" dirty="0">
                  <a:latin typeface="Times New Roman" pitchFamily="18" charset="0"/>
                  <a:cs typeface="Times New Roman" pitchFamily="18" charset="0"/>
                </a:endParaRPr>
              </a:p>
            </p:txBody>
          </p:sp>
        </p:grpSp>
        <p:cxnSp>
          <p:nvCxnSpPr>
            <p:cNvPr id="15" name="Straight Arrow Connector 14"/>
            <p:cNvCxnSpPr/>
            <p:nvPr/>
          </p:nvCxnSpPr>
          <p:spPr>
            <a:xfrm flipV="1">
              <a:off x="2489121" y="4882654"/>
              <a:ext cx="935575" cy="20768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873749" y="3603249"/>
            <a:ext cx="3037170" cy="2763450"/>
            <a:chOff x="726199" y="523275"/>
            <a:chExt cx="3037170" cy="2763450"/>
          </a:xfrm>
        </p:grpSpPr>
        <p:sp>
          <p:nvSpPr>
            <p:cNvPr id="56" name="Rectangle 55"/>
            <p:cNvSpPr/>
            <p:nvPr/>
          </p:nvSpPr>
          <p:spPr>
            <a:xfrm>
              <a:off x="2148050" y="664975"/>
              <a:ext cx="442750" cy="307777"/>
            </a:xfrm>
            <a:prstGeom prst="rect">
              <a:avLst/>
            </a:prstGeom>
          </p:spPr>
          <p:txBody>
            <a:bodyPr wrap="none">
              <a:spAutoFit/>
            </a:bodyPr>
            <a:lstStyle/>
            <a:p>
              <a:r>
                <a:rPr lang="en-US" sz="1400" b="1" baseline="30000" dirty="0">
                  <a:latin typeface="Times New Roman" pitchFamily="18" charset="0"/>
                  <a:cs typeface="Times New Roman" pitchFamily="18" charset="0"/>
                </a:rPr>
                <a:t>1</a:t>
              </a:r>
              <a:r>
                <a:rPr lang="en-US" sz="1400" b="1" dirty="0">
                  <a:latin typeface="Times New Roman" pitchFamily="18" charset="0"/>
                  <a:cs typeface="Times New Roman" pitchFamily="18" charset="0"/>
                </a:rPr>
                <a:t>O</a:t>
              </a:r>
              <a:r>
                <a:rPr lang="en-US" sz="1400" b="1" baseline="-25000" dirty="0">
                  <a:latin typeface="Times New Roman" pitchFamily="18" charset="0"/>
                  <a:cs typeface="Times New Roman" pitchFamily="18" charset="0"/>
                </a:rPr>
                <a:t>2</a:t>
              </a:r>
              <a:endParaRPr lang="en-US" sz="1400" dirty="0">
                <a:latin typeface="Times New Roman" pitchFamily="18" charset="0"/>
                <a:cs typeface="Times New Roman" pitchFamily="18" charset="0"/>
              </a:endParaRPr>
            </a:p>
          </p:txBody>
        </p:sp>
        <p:grpSp>
          <p:nvGrpSpPr>
            <p:cNvPr id="57" name="Group 56"/>
            <p:cNvGrpSpPr/>
            <p:nvPr/>
          </p:nvGrpSpPr>
          <p:grpSpPr>
            <a:xfrm>
              <a:off x="776680" y="762000"/>
              <a:ext cx="2880920" cy="1001404"/>
              <a:chOff x="776680" y="762000"/>
              <a:chExt cx="2880920" cy="1001404"/>
            </a:xfrm>
          </p:grpSpPr>
          <p:grpSp>
            <p:nvGrpSpPr>
              <p:cNvPr id="73" name="Group 72"/>
              <p:cNvGrpSpPr/>
              <p:nvPr/>
            </p:nvGrpSpPr>
            <p:grpSpPr>
              <a:xfrm>
                <a:off x="2839872" y="1191904"/>
                <a:ext cx="817728" cy="571500"/>
                <a:chOff x="6047096" y="1352836"/>
                <a:chExt cx="817728" cy="571500"/>
              </a:xfrm>
            </p:grpSpPr>
            <p:sp>
              <p:nvSpPr>
                <p:cNvPr id="80" name="Oval 79"/>
                <p:cNvSpPr/>
                <p:nvPr/>
              </p:nvSpPr>
              <p:spPr>
                <a:xfrm>
                  <a:off x="6255224" y="1352836"/>
                  <a:ext cx="609600" cy="571500"/>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81" name="Chevron 80"/>
                <p:cNvSpPr/>
                <p:nvPr/>
              </p:nvSpPr>
              <p:spPr>
                <a:xfrm>
                  <a:off x="6047096" y="1559256"/>
                  <a:ext cx="228600" cy="228600"/>
                </a:xfrm>
                <a:prstGeom prst="chevron">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4" name="Group 73"/>
              <p:cNvGrpSpPr/>
              <p:nvPr/>
            </p:nvGrpSpPr>
            <p:grpSpPr>
              <a:xfrm>
                <a:off x="1361382" y="1181100"/>
                <a:ext cx="897754" cy="571500"/>
                <a:chOff x="3989264" y="1352836"/>
                <a:chExt cx="897754" cy="571500"/>
              </a:xfrm>
            </p:grpSpPr>
            <p:sp>
              <p:nvSpPr>
                <p:cNvPr id="78" name="Pentagon 77"/>
                <p:cNvSpPr/>
                <p:nvPr/>
              </p:nvSpPr>
              <p:spPr>
                <a:xfrm>
                  <a:off x="4532882" y="1562100"/>
                  <a:ext cx="354136" cy="228600"/>
                </a:xfrm>
                <a:prstGeom prst="homePlat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3989264" y="1352836"/>
                  <a:ext cx="609600" cy="5715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grpSp>
          <p:sp>
            <p:nvSpPr>
              <p:cNvPr id="75" name="Lightning Bolt 74"/>
              <p:cNvSpPr/>
              <p:nvPr/>
            </p:nvSpPr>
            <p:spPr>
              <a:xfrm rot="20754451">
                <a:off x="1004956" y="999983"/>
                <a:ext cx="425099" cy="362236"/>
              </a:xfrm>
              <a:prstGeom prst="lightningBol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776680" y="762000"/>
                <a:ext cx="747320" cy="307777"/>
              </a:xfrm>
              <a:prstGeom prst="rect">
                <a:avLst/>
              </a:prstGeom>
            </p:spPr>
            <p:txBody>
              <a:bodyPr wrap="none">
                <a:spAutoFit/>
              </a:bodyPr>
              <a:lstStyle/>
              <a:p>
                <a:r>
                  <a:rPr lang="en-US" sz="1400" b="1" dirty="0" smtClean="0">
                    <a:latin typeface="Times New Roman" pitchFamily="18" charset="0"/>
                    <a:cs typeface="Times New Roman" pitchFamily="18" charset="0"/>
                  </a:rPr>
                  <a:t>680 nm</a:t>
                </a:r>
                <a:endParaRPr lang="en-US" sz="1400" b="1" dirty="0">
                  <a:latin typeface="Times New Roman" pitchFamily="18" charset="0"/>
                  <a:cs typeface="Times New Roman" pitchFamily="18" charset="0"/>
                </a:endParaRPr>
              </a:p>
            </p:txBody>
          </p:sp>
          <p:cxnSp>
            <p:nvCxnSpPr>
              <p:cNvPr id="77" name="Straight Arrow Connector 76"/>
              <p:cNvCxnSpPr/>
              <p:nvPr/>
            </p:nvCxnSpPr>
            <p:spPr>
              <a:xfrm flipV="1">
                <a:off x="1838221" y="953680"/>
                <a:ext cx="354136" cy="2855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914400" y="1912960"/>
              <a:ext cx="2278199" cy="1073977"/>
              <a:chOff x="914400" y="1912960"/>
              <a:chExt cx="2278199" cy="1073977"/>
            </a:xfrm>
          </p:grpSpPr>
          <p:grpSp>
            <p:nvGrpSpPr>
              <p:cNvPr id="62" name="Group 61"/>
              <p:cNvGrpSpPr/>
              <p:nvPr/>
            </p:nvGrpSpPr>
            <p:grpSpPr>
              <a:xfrm>
                <a:off x="2374871" y="2415437"/>
                <a:ext cx="817728" cy="571500"/>
                <a:chOff x="6006152" y="1352836"/>
                <a:chExt cx="817728" cy="571500"/>
              </a:xfrm>
              <a:effectLst>
                <a:glow rad="228600">
                  <a:schemeClr val="accent2">
                    <a:satMod val="175000"/>
                    <a:alpha val="40000"/>
                  </a:schemeClr>
                </a:glow>
              </a:effectLst>
            </p:grpSpPr>
            <p:sp>
              <p:nvSpPr>
                <p:cNvPr id="71" name="Oval 70"/>
                <p:cNvSpPr/>
                <p:nvPr/>
              </p:nvSpPr>
              <p:spPr>
                <a:xfrm>
                  <a:off x="6214280" y="1352836"/>
                  <a:ext cx="609600" cy="571500"/>
                </a:xfrm>
                <a:prstGeom prst="ellipse">
                  <a:avLst/>
                </a:prstGeom>
                <a:solidFill>
                  <a:srgbClr val="FF0000"/>
                </a:solidFill>
                <a:ln>
                  <a:noFill/>
                </a:ln>
                <a:effectLst>
                  <a:glow rad="2286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72" name="Chevron 71"/>
                <p:cNvSpPr/>
                <p:nvPr/>
              </p:nvSpPr>
              <p:spPr>
                <a:xfrm>
                  <a:off x="6006152" y="1559256"/>
                  <a:ext cx="228600" cy="228600"/>
                </a:xfrm>
                <a:prstGeom prst="chevron">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3" name="Group 62"/>
              <p:cNvGrpSpPr/>
              <p:nvPr/>
            </p:nvGrpSpPr>
            <p:grpSpPr>
              <a:xfrm>
                <a:off x="914400" y="1912960"/>
                <a:ext cx="1769035" cy="1060329"/>
                <a:chOff x="5191185" y="350837"/>
                <a:chExt cx="1769035" cy="1060329"/>
              </a:xfrm>
            </p:grpSpPr>
            <p:grpSp>
              <p:nvGrpSpPr>
                <p:cNvPr id="64" name="Group 63"/>
                <p:cNvGrpSpPr/>
                <p:nvPr/>
              </p:nvGrpSpPr>
              <p:grpSpPr>
                <a:xfrm>
                  <a:off x="5793828" y="839666"/>
                  <a:ext cx="921789" cy="571500"/>
                  <a:chOff x="3989264" y="1352836"/>
                  <a:chExt cx="921789" cy="571500"/>
                </a:xfrm>
              </p:grpSpPr>
              <p:sp>
                <p:nvSpPr>
                  <p:cNvPr id="69" name="Pentagon 68"/>
                  <p:cNvSpPr/>
                  <p:nvPr/>
                </p:nvSpPr>
                <p:spPr>
                  <a:xfrm>
                    <a:off x="4556917" y="1575748"/>
                    <a:ext cx="354136" cy="228600"/>
                  </a:xfrm>
                  <a:prstGeom prst="homePlat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3989264" y="1352836"/>
                    <a:ext cx="609600" cy="5715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grpSp>
            <p:sp>
              <p:nvSpPr>
                <p:cNvPr id="65" name="Lightning Bolt 64"/>
                <p:cNvSpPr/>
                <p:nvPr/>
              </p:nvSpPr>
              <p:spPr>
                <a:xfrm rot="20754451">
                  <a:off x="5437402" y="658549"/>
                  <a:ext cx="425099" cy="362236"/>
                </a:xfrm>
                <a:prstGeom prst="lightningBol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5191185" y="384169"/>
                  <a:ext cx="747320" cy="307777"/>
                </a:xfrm>
                <a:prstGeom prst="rect">
                  <a:avLst/>
                </a:prstGeom>
              </p:spPr>
              <p:txBody>
                <a:bodyPr wrap="none">
                  <a:spAutoFit/>
                </a:bodyPr>
                <a:lstStyle/>
                <a:p>
                  <a:r>
                    <a:rPr lang="en-US" sz="1400" b="1" dirty="0" smtClean="0">
                      <a:latin typeface="Times New Roman" pitchFamily="18" charset="0"/>
                      <a:cs typeface="Times New Roman" pitchFamily="18" charset="0"/>
                    </a:rPr>
                    <a:t>680 nm</a:t>
                  </a:r>
                  <a:endParaRPr lang="en-US" sz="1400" b="1" dirty="0">
                    <a:latin typeface="Times New Roman" pitchFamily="18" charset="0"/>
                    <a:cs typeface="Times New Roman" pitchFamily="18" charset="0"/>
                  </a:endParaRPr>
                </a:p>
              </p:txBody>
            </p:sp>
            <p:sp>
              <p:nvSpPr>
                <p:cNvPr id="67" name="Rectangle 66"/>
                <p:cNvSpPr/>
                <p:nvPr/>
              </p:nvSpPr>
              <p:spPr>
                <a:xfrm>
                  <a:off x="6517470" y="350837"/>
                  <a:ext cx="442750" cy="307777"/>
                </a:xfrm>
                <a:prstGeom prst="rect">
                  <a:avLst/>
                </a:prstGeom>
              </p:spPr>
              <p:txBody>
                <a:bodyPr wrap="none">
                  <a:spAutoFit/>
                </a:bodyPr>
                <a:lstStyle/>
                <a:p>
                  <a:r>
                    <a:rPr lang="en-US" sz="1400" b="1" baseline="30000" dirty="0">
                      <a:latin typeface="Times New Roman" pitchFamily="18" charset="0"/>
                      <a:cs typeface="Times New Roman" pitchFamily="18" charset="0"/>
                    </a:rPr>
                    <a:t>1</a:t>
                  </a:r>
                  <a:r>
                    <a:rPr lang="en-US" sz="1400" b="1" dirty="0">
                      <a:latin typeface="Times New Roman" pitchFamily="18" charset="0"/>
                      <a:cs typeface="Times New Roman" pitchFamily="18" charset="0"/>
                    </a:rPr>
                    <a:t>O</a:t>
                  </a:r>
                  <a:r>
                    <a:rPr lang="en-US" sz="1400" b="1" baseline="-25000" dirty="0">
                      <a:latin typeface="Times New Roman" pitchFamily="18" charset="0"/>
                      <a:cs typeface="Times New Roman" pitchFamily="18" charset="0"/>
                    </a:rPr>
                    <a:t>2</a:t>
                  </a:r>
                  <a:endParaRPr lang="en-US" sz="1400" dirty="0">
                    <a:latin typeface="Times New Roman" pitchFamily="18" charset="0"/>
                    <a:cs typeface="Times New Roman" pitchFamily="18" charset="0"/>
                  </a:endParaRPr>
                </a:p>
              </p:txBody>
            </p:sp>
            <p:cxnSp>
              <p:nvCxnSpPr>
                <p:cNvPr id="68" name="Straight Arrow Connector 67"/>
                <p:cNvCxnSpPr/>
                <p:nvPr/>
              </p:nvCxnSpPr>
              <p:spPr>
                <a:xfrm flipV="1">
                  <a:off x="6270667" y="612246"/>
                  <a:ext cx="354136" cy="2855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59" name="Straight Arrow Connector 58"/>
            <p:cNvCxnSpPr/>
            <p:nvPr/>
          </p:nvCxnSpPr>
          <p:spPr>
            <a:xfrm>
              <a:off x="2606433" y="2193441"/>
              <a:ext cx="212817" cy="2664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26199" y="523275"/>
              <a:ext cx="3037170" cy="13817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26199" y="1905000"/>
              <a:ext cx="3037170" cy="13817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82" name="Object 81"/>
          <p:cNvGraphicFramePr>
            <a:graphicFrameLocks noChangeAspect="1"/>
          </p:cNvGraphicFramePr>
          <p:nvPr>
            <p:extLst>
              <p:ext uri="{D42A27DB-BD31-4B8C-83A1-F6EECF244321}">
                <p14:modId xmlns:p14="http://schemas.microsoft.com/office/powerpoint/2010/main" val="740712347"/>
              </p:ext>
            </p:extLst>
          </p:nvPr>
        </p:nvGraphicFramePr>
        <p:xfrm>
          <a:off x="1221068" y="953294"/>
          <a:ext cx="3888198" cy="1653512"/>
        </p:xfrm>
        <a:graphic>
          <a:graphicData uri="http://schemas.openxmlformats.org/presentationml/2006/ole">
            <mc:AlternateContent xmlns:mc="http://schemas.openxmlformats.org/markup-compatibility/2006">
              <mc:Choice xmlns:v="urn:schemas-microsoft-com:vml" Requires="v">
                <p:oleObj spid="_x0000_s1133" name="CS ChemDraw Drawing" r:id="rId3" imgW="4816080" imgH="2047680" progId="ChemDraw.Document.6.0">
                  <p:embed/>
                </p:oleObj>
              </mc:Choice>
              <mc:Fallback>
                <p:oleObj name="CS ChemDraw Drawing" r:id="rId3" imgW="4816080" imgH="2047680" progId="ChemDraw.Document.6.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1068" y="953294"/>
                        <a:ext cx="3888198" cy="1653512"/>
                      </a:xfrm>
                      <a:prstGeom prst="rect">
                        <a:avLst/>
                      </a:prstGeom>
                      <a:noFill/>
                      <a:extLst/>
                    </p:spPr>
                  </p:pic>
                </p:oleObj>
              </mc:Fallback>
            </mc:AlternateContent>
          </a:graphicData>
        </a:graphic>
      </p:graphicFrame>
      <p:sp>
        <p:nvSpPr>
          <p:cNvPr id="83" name="TextBox 82"/>
          <p:cNvSpPr txBox="1"/>
          <p:nvPr/>
        </p:nvSpPr>
        <p:spPr>
          <a:xfrm>
            <a:off x="4269606" y="266700"/>
            <a:ext cx="1520353" cy="400110"/>
          </a:xfrm>
          <a:prstGeom prst="rect">
            <a:avLst/>
          </a:prstGeom>
          <a:noFill/>
        </p:spPr>
        <p:txBody>
          <a:bodyPr wrap="none" rtlCol="0">
            <a:spAutoFit/>
          </a:bodyPr>
          <a:lstStyle/>
          <a:p>
            <a:r>
              <a:rPr lang="en-US" sz="2000" b="1" dirty="0" err="1" smtClean="0"/>
              <a:t>AlphaScreen</a:t>
            </a:r>
            <a:endParaRPr lang="en-US" sz="2000" b="1" dirty="0"/>
          </a:p>
        </p:txBody>
      </p:sp>
      <p:sp>
        <p:nvSpPr>
          <p:cNvPr id="84" name="TextBox 83"/>
          <p:cNvSpPr txBox="1"/>
          <p:nvPr/>
        </p:nvSpPr>
        <p:spPr>
          <a:xfrm>
            <a:off x="951892" y="2688974"/>
            <a:ext cx="1628266" cy="369332"/>
          </a:xfrm>
          <a:prstGeom prst="rect">
            <a:avLst/>
          </a:prstGeom>
          <a:noFill/>
        </p:spPr>
        <p:txBody>
          <a:bodyPr wrap="none" rtlCol="0">
            <a:spAutoFit/>
          </a:bodyPr>
          <a:lstStyle/>
          <a:p>
            <a:r>
              <a:rPr lang="en-US" dirty="0" err="1" smtClean="0"/>
              <a:t>Phthalocyanine</a:t>
            </a:r>
            <a:endParaRPr lang="en-US" dirty="0"/>
          </a:p>
        </p:txBody>
      </p:sp>
      <p:sp>
        <p:nvSpPr>
          <p:cNvPr id="85" name="TextBox 84"/>
          <p:cNvSpPr txBox="1"/>
          <p:nvPr/>
        </p:nvSpPr>
        <p:spPr>
          <a:xfrm>
            <a:off x="3237474" y="2676797"/>
            <a:ext cx="2015232" cy="369332"/>
          </a:xfrm>
          <a:prstGeom prst="rect">
            <a:avLst/>
          </a:prstGeom>
          <a:noFill/>
        </p:spPr>
        <p:txBody>
          <a:bodyPr wrap="none" rtlCol="0">
            <a:spAutoFit/>
          </a:bodyPr>
          <a:lstStyle/>
          <a:p>
            <a:r>
              <a:rPr lang="en-US" dirty="0" err="1" smtClean="0"/>
              <a:t>Thioxene</a:t>
            </a:r>
            <a:r>
              <a:rPr lang="en-US" dirty="0" smtClean="0"/>
              <a:t> derivative</a:t>
            </a:r>
            <a:endParaRPr lang="en-US" dirty="0"/>
          </a:p>
        </p:txBody>
      </p:sp>
      <p:sp>
        <p:nvSpPr>
          <p:cNvPr id="86" name="TextBox 85"/>
          <p:cNvSpPr txBox="1"/>
          <p:nvPr/>
        </p:nvSpPr>
        <p:spPr>
          <a:xfrm>
            <a:off x="6616700" y="636032"/>
            <a:ext cx="5245100" cy="2031325"/>
          </a:xfrm>
          <a:prstGeom prst="rect">
            <a:avLst/>
          </a:prstGeom>
          <a:noFill/>
        </p:spPr>
        <p:txBody>
          <a:bodyPr wrap="square" rtlCol="0">
            <a:spAutoFit/>
          </a:bodyPr>
          <a:lstStyle/>
          <a:p>
            <a:pPr marL="285750" indent="-285750">
              <a:buFont typeface="Arial" charset="0"/>
              <a:buChar char="•"/>
            </a:pPr>
            <a:r>
              <a:rPr lang="en-US" dirty="0" err="1" smtClean="0"/>
              <a:t>Phthalocyanine</a:t>
            </a:r>
            <a:r>
              <a:rPr lang="en-US" dirty="0" smtClean="0"/>
              <a:t> produces singlet oxygen upon radiation with light with a specific wavelength (680nm).</a:t>
            </a:r>
          </a:p>
          <a:p>
            <a:pPr marL="285750" indent="-285750">
              <a:buFont typeface="Arial" charset="0"/>
              <a:buChar char="•"/>
            </a:pPr>
            <a:r>
              <a:rPr lang="en-US" dirty="0" err="1" smtClean="0"/>
              <a:t>Thioxene</a:t>
            </a:r>
            <a:r>
              <a:rPr lang="en-US" dirty="0" smtClean="0"/>
              <a:t> derivatives emit light at 520-620 nm in the presence of singlet oxygen</a:t>
            </a:r>
          </a:p>
          <a:p>
            <a:pPr marL="285750" indent="-285750">
              <a:buFont typeface="Arial" charset="0"/>
              <a:buChar char="•"/>
            </a:pPr>
            <a:r>
              <a:rPr lang="en-US" dirty="0" smtClean="0"/>
              <a:t>The signal intensity depends on the spatial proximity of donor and acceptor molecule</a:t>
            </a:r>
            <a:endParaRPr lang="en-US" dirty="0"/>
          </a:p>
        </p:txBody>
      </p:sp>
      <p:sp>
        <p:nvSpPr>
          <p:cNvPr id="87" name="Date Placeholder 86"/>
          <p:cNvSpPr>
            <a:spLocks noGrp="1"/>
          </p:cNvSpPr>
          <p:nvPr>
            <p:ph type="dt" sz="half" idx="10"/>
          </p:nvPr>
        </p:nvSpPr>
        <p:spPr/>
        <p:txBody>
          <a:bodyPr/>
          <a:lstStyle/>
          <a:p>
            <a:r>
              <a:rPr lang="de-DE" smtClean="0"/>
              <a:t>Daniel Seeliger</a:t>
            </a:r>
            <a:endParaRPr lang="en-US"/>
          </a:p>
        </p:txBody>
      </p:sp>
      <p:sp>
        <p:nvSpPr>
          <p:cNvPr id="88" name="Footer Placeholder 87"/>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9834262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42511" y="1409700"/>
            <a:ext cx="2770631" cy="4452803"/>
            <a:chOff x="3129131" y="1693347"/>
            <a:chExt cx="2749550" cy="4396303"/>
          </a:xfrm>
        </p:grpSpPr>
        <p:grpSp>
          <p:nvGrpSpPr>
            <p:cNvPr id="39" name="Group 38"/>
            <p:cNvGrpSpPr/>
            <p:nvPr/>
          </p:nvGrpSpPr>
          <p:grpSpPr>
            <a:xfrm>
              <a:off x="3494256" y="4067818"/>
              <a:ext cx="2384425" cy="2021832"/>
              <a:chOff x="5946979" y="2112918"/>
              <a:chExt cx="2384425" cy="2021832"/>
            </a:xfrm>
          </p:grpSpPr>
          <p:graphicFrame>
            <p:nvGraphicFramePr>
              <p:cNvPr id="43" name="Object 42"/>
              <p:cNvGraphicFramePr>
                <a:graphicFrameLocks noChangeAspect="1"/>
              </p:cNvGraphicFramePr>
              <p:nvPr>
                <p:extLst>
                  <p:ext uri="{D42A27DB-BD31-4B8C-83A1-F6EECF244321}">
                    <p14:modId xmlns:p14="http://schemas.microsoft.com/office/powerpoint/2010/main" val="426335577"/>
                  </p:ext>
                </p:extLst>
              </p:nvPr>
            </p:nvGraphicFramePr>
            <p:xfrm>
              <a:off x="5946979" y="2112918"/>
              <a:ext cx="2384425" cy="1684338"/>
            </p:xfrm>
            <a:graphic>
              <a:graphicData uri="http://schemas.openxmlformats.org/presentationml/2006/ole">
                <mc:AlternateContent xmlns:mc="http://schemas.openxmlformats.org/markup-compatibility/2006">
                  <mc:Choice xmlns:v="urn:schemas-microsoft-com:vml" Requires="v">
                    <p:oleObj spid="_x0000_s2264" r:id="rId3" imgW="2384280" imgH="1684080" progId="">
                      <p:embed/>
                    </p:oleObj>
                  </mc:Choice>
                  <mc:Fallback>
                    <p:oleObj r:id="rId3" imgW="2384280" imgH="1684080" progId="">
                      <p:embed/>
                      <p:pic>
                        <p:nvPicPr>
                          <p:cNvPr id="0" name=""/>
                          <p:cNvPicPr/>
                          <p:nvPr/>
                        </p:nvPicPr>
                        <p:blipFill>
                          <a:blip r:embed="rId4"/>
                          <a:stretch>
                            <a:fillRect/>
                          </a:stretch>
                        </p:blipFill>
                        <p:spPr>
                          <a:xfrm>
                            <a:off x="5946979" y="2112918"/>
                            <a:ext cx="2384425" cy="1684338"/>
                          </a:xfrm>
                          <a:prstGeom prst="rect">
                            <a:avLst/>
                          </a:prstGeom>
                        </p:spPr>
                      </p:pic>
                    </p:oleObj>
                  </mc:Fallback>
                </mc:AlternateContent>
              </a:graphicData>
            </a:graphic>
          </p:graphicFrame>
          <p:sp>
            <p:nvSpPr>
              <p:cNvPr id="44" name="TextBox 43"/>
              <p:cNvSpPr txBox="1"/>
              <p:nvPr/>
            </p:nvSpPr>
            <p:spPr>
              <a:xfrm>
                <a:off x="6832877" y="3857751"/>
                <a:ext cx="595035" cy="276999"/>
              </a:xfrm>
              <a:prstGeom prst="rect">
                <a:avLst/>
              </a:prstGeom>
              <a:noFill/>
            </p:spPr>
            <p:txBody>
              <a:bodyPr wrap="none" rtlCol="0">
                <a:spAutoFit/>
              </a:bodyPr>
              <a:lstStyle/>
              <a:p>
                <a:r>
                  <a:rPr lang="en-US" sz="1200" dirty="0" smtClean="0">
                    <a:latin typeface="Times New Roman" pitchFamily="18" charset="0"/>
                    <a:cs typeface="Times New Roman" pitchFamily="18" charset="0"/>
                  </a:rPr>
                  <a:t>Fluo-3</a:t>
                </a:r>
                <a:endParaRPr lang="en-US" sz="1200" dirty="0">
                  <a:latin typeface="Times New Roman" pitchFamily="18" charset="0"/>
                  <a:cs typeface="Times New Roman" pitchFamily="18" charset="0"/>
                </a:endParaRPr>
              </a:p>
            </p:txBody>
          </p:sp>
        </p:grpSp>
        <p:grpSp>
          <p:nvGrpSpPr>
            <p:cNvPr id="40" name="Group 39"/>
            <p:cNvGrpSpPr/>
            <p:nvPr/>
          </p:nvGrpSpPr>
          <p:grpSpPr>
            <a:xfrm>
              <a:off x="3129131" y="1693347"/>
              <a:ext cx="2749550" cy="2026274"/>
              <a:chOff x="-193403" y="1365588"/>
              <a:chExt cx="2749550" cy="2026274"/>
            </a:xfrm>
          </p:grpSpPr>
          <p:graphicFrame>
            <p:nvGraphicFramePr>
              <p:cNvPr id="41" name="Object 40"/>
              <p:cNvGraphicFramePr>
                <a:graphicFrameLocks noChangeAspect="1"/>
              </p:cNvGraphicFramePr>
              <p:nvPr>
                <p:extLst>
                  <p:ext uri="{D42A27DB-BD31-4B8C-83A1-F6EECF244321}">
                    <p14:modId xmlns:p14="http://schemas.microsoft.com/office/powerpoint/2010/main" val="942352486"/>
                  </p:ext>
                </p:extLst>
              </p:nvPr>
            </p:nvGraphicFramePr>
            <p:xfrm>
              <a:off x="-193403" y="1365588"/>
              <a:ext cx="2749550" cy="1684337"/>
            </p:xfrm>
            <a:graphic>
              <a:graphicData uri="http://schemas.openxmlformats.org/presentationml/2006/ole">
                <mc:AlternateContent xmlns:mc="http://schemas.openxmlformats.org/markup-compatibility/2006">
                  <mc:Choice xmlns:v="urn:schemas-microsoft-com:vml" Requires="v">
                    <p:oleObj spid="_x0000_s2265" r:id="rId5" imgW="2750040" imgH="1684080" progId="">
                      <p:embed/>
                    </p:oleObj>
                  </mc:Choice>
                  <mc:Fallback>
                    <p:oleObj r:id="rId5" imgW="2750040" imgH="1684080" progId="">
                      <p:embed/>
                      <p:pic>
                        <p:nvPicPr>
                          <p:cNvPr id="0" name=""/>
                          <p:cNvPicPr/>
                          <p:nvPr/>
                        </p:nvPicPr>
                        <p:blipFill>
                          <a:blip r:embed="rId6"/>
                          <a:stretch>
                            <a:fillRect/>
                          </a:stretch>
                        </p:blipFill>
                        <p:spPr>
                          <a:xfrm>
                            <a:off x="-193403" y="1365588"/>
                            <a:ext cx="2749550" cy="1684337"/>
                          </a:xfrm>
                          <a:prstGeom prst="rect">
                            <a:avLst/>
                          </a:prstGeom>
                        </p:spPr>
                      </p:pic>
                    </p:oleObj>
                  </mc:Fallback>
                </mc:AlternateContent>
              </a:graphicData>
            </a:graphic>
          </p:graphicFrame>
          <p:sp>
            <p:nvSpPr>
              <p:cNvPr id="42" name="TextBox 41"/>
              <p:cNvSpPr txBox="1"/>
              <p:nvPr/>
            </p:nvSpPr>
            <p:spPr>
              <a:xfrm>
                <a:off x="836800" y="3114863"/>
                <a:ext cx="595035" cy="276999"/>
              </a:xfrm>
              <a:prstGeom prst="rect">
                <a:avLst/>
              </a:prstGeom>
              <a:noFill/>
            </p:spPr>
            <p:txBody>
              <a:bodyPr wrap="none" rtlCol="0">
                <a:spAutoFit/>
              </a:bodyPr>
              <a:lstStyle/>
              <a:p>
                <a:r>
                  <a:rPr lang="en-US" sz="1200" dirty="0" smtClean="0">
                    <a:latin typeface="Times New Roman" pitchFamily="18" charset="0"/>
                    <a:cs typeface="Times New Roman" pitchFamily="18" charset="0"/>
                  </a:rPr>
                  <a:t>Fluo-4</a:t>
                </a:r>
                <a:endParaRPr lang="en-US" sz="1200" dirty="0">
                  <a:latin typeface="Times New Roman" pitchFamily="18" charset="0"/>
                  <a:cs typeface="Times New Roman" pitchFamily="18" charset="0"/>
                </a:endParaRPr>
              </a:p>
            </p:txBody>
          </p:sp>
        </p:grpSp>
      </p:grpSp>
      <p:grpSp>
        <p:nvGrpSpPr>
          <p:cNvPr id="4" name="Group 3"/>
          <p:cNvGrpSpPr/>
          <p:nvPr/>
        </p:nvGrpSpPr>
        <p:grpSpPr>
          <a:xfrm>
            <a:off x="6882839" y="3556206"/>
            <a:ext cx="3162861" cy="2445172"/>
            <a:chOff x="519356" y="3507392"/>
            <a:chExt cx="3138796" cy="2414146"/>
          </a:xfrm>
        </p:grpSpPr>
        <p:sp>
          <p:nvSpPr>
            <p:cNvPr id="5" name="Rectangle 4"/>
            <p:cNvSpPr/>
            <p:nvPr/>
          </p:nvSpPr>
          <p:spPr>
            <a:xfrm>
              <a:off x="519356" y="3507392"/>
              <a:ext cx="3138796" cy="2414146"/>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519356" y="3992773"/>
              <a:ext cx="3138796" cy="457200"/>
            </a:xfrm>
            <a:prstGeom prst="rect">
              <a:avLst/>
            </a:prstGeom>
            <a:solidFill>
              <a:srgbClr val="99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1052756" y="3667287"/>
              <a:ext cx="514839" cy="1022868"/>
              <a:chOff x="685801" y="1951502"/>
              <a:chExt cx="514839" cy="1022868"/>
            </a:xfrm>
          </p:grpSpPr>
          <p:sp>
            <p:nvSpPr>
              <p:cNvPr id="37" name="Freeform 36"/>
              <p:cNvSpPr/>
              <p:nvPr/>
            </p:nvSpPr>
            <p:spPr>
              <a:xfrm>
                <a:off x="685801" y="2083368"/>
                <a:ext cx="514839" cy="760479"/>
              </a:xfrm>
              <a:custGeom>
                <a:avLst/>
                <a:gdLst>
                  <a:gd name="connsiteX0" fmla="*/ 0 w 497059"/>
                  <a:gd name="connsiteY0" fmla="*/ 839199 h 892346"/>
                  <a:gd name="connsiteX1" fmla="*/ 23750 w 497059"/>
                  <a:gd name="connsiteY1" fmla="*/ 91054 h 892346"/>
                  <a:gd name="connsiteX2" fmla="*/ 130628 w 497059"/>
                  <a:gd name="connsiteY2" fmla="*/ 162306 h 892346"/>
                  <a:gd name="connsiteX3" fmla="*/ 118753 w 497059"/>
                  <a:gd name="connsiteY3" fmla="*/ 803573 h 892346"/>
                  <a:gd name="connsiteX4" fmla="*/ 237506 w 497059"/>
                  <a:gd name="connsiteY4" fmla="*/ 767947 h 892346"/>
                  <a:gd name="connsiteX5" fmla="*/ 249382 w 497059"/>
                  <a:gd name="connsiteY5" fmla="*/ 43553 h 892346"/>
                  <a:gd name="connsiteX6" fmla="*/ 368135 w 497059"/>
                  <a:gd name="connsiteY6" fmla="*/ 162306 h 892346"/>
                  <a:gd name="connsiteX7" fmla="*/ 368135 w 497059"/>
                  <a:gd name="connsiteY7" fmla="*/ 827324 h 892346"/>
                  <a:gd name="connsiteX8" fmla="*/ 475013 w 497059"/>
                  <a:gd name="connsiteY8" fmla="*/ 779823 h 892346"/>
                  <a:gd name="connsiteX9" fmla="*/ 486888 w 497059"/>
                  <a:gd name="connsiteY9" fmla="*/ 55428 h 892346"/>
                  <a:gd name="connsiteX10" fmla="*/ 356259 w 497059"/>
                  <a:gd name="connsiteY10" fmla="*/ 67303 h 892346"/>
                  <a:gd name="connsiteX11" fmla="*/ 368135 w 497059"/>
                  <a:gd name="connsiteY11" fmla="*/ 162306 h 89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7059" h="892346">
                    <a:moveTo>
                      <a:pt x="0" y="839199"/>
                    </a:moveTo>
                    <a:cubicBezTo>
                      <a:pt x="989" y="521534"/>
                      <a:pt x="1979" y="203869"/>
                      <a:pt x="23750" y="91054"/>
                    </a:cubicBezTo>
                    <a:cubicBezTo>
                      <a:pt x="45521" y="-21762"/>
                      <a:pt x="114794" y="43553"/>
                      <a:pt x="130628" y="162306"/>
                    </a:cubicBezTo>
                    <a:cubicBezTo>
                      <a:pt x="146462" y="281059"/>
                      <a:pt x="100940" y="702633"/>
                      <a:pt x="118753" y="803573"/>
                    </a:cubicBezTo>
                    <a:cubicBezTo>
                      <a:pt x="136566" y="904513"/>
                      <a:pt x="215735" y="894617"/>
                      <a:pt x="237506" y="767947"/>
                    </a:cubicBezTo>
                    <a:cubicBezTo>
                      <a:pt x="259277" y="641277"/>
                      <a:pt x="227611" y="144493"/>
                      <a:pt x="249382" y="43553"/>
                    </a:cubicBezTo>
                    <a:cubicBezTo>
                      <a:pt x="271153" y="-57387"/>
                      <a:pt x="348343" y="31677"/>
                      <a:pt x="368135" y="162306"/>
                    </a:cubicBezTo>
                    <a:cubicBezTo>
                      <a:pt x="387927" y="292935"/>
                      <a:pt x="350322" y="724405"/>
                      <a:pt x="368135" y="827324"/>
                    </a:cubicBezTo>
                    <a:cubicBezTo>
                      <a:pt x="385948" y="930243"/>
                      <a:pt x="455221" y="908472"/>
                      <a:pt x="475013" y="779823"/>
                    </a:cubicBezTo>
                    <a:cubicBezTo>
                      <a:pt x="494805" y="651174"/>
                      <a:pt x="506680" y="174181"/>
                      <a:pt x="486888" y="55428"/>
                    </a:cubicBezTo>
                    <a:cubicBezTo>
                      <a:pt x="467096" y="-63325"/>
                      <a:pt x="376051" y="49490"/>
                      <a:pt x="356259" y="67303"/>
                    </a:cubicBezTo>
                    <a:cubicBezTo>
                      <a:pt x="336467" y="85116"/>
                      <a:pt x="368135" y="162306"/>
                      <a:pt x="368135" y="162306"/>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688770" y="1951502"/>
                <a:ext cx="446162" cy="1022868"/>
              </a:xfrm>
              <a:custGeom>
                <a:avLst/>
                <a:gdLst>
                  <a:gd name="connsiteX0" fmla="*/ 0 w 587695"/>
                  <a:gd name="connsiteY0" fmla="*/ 1004690 h 1200234"/>
                  <a:gd name="connsiteX1" fmla="*/ 83127 w 587695"/>
                  <a:gd name="connsiteY1" fmla="*/ 1075942 h 1200234"/>
                  <a:gd name="connsiteX2" fmla="*/ 118753 w 587695"/>
                  <a:gd name="connsiteY2" fmla="*/ 209043 h 1200234"/>
                  <a:gd name="connsiteX3" fmla="*/ 201880 w 587695"/>
                  <a:gd name="connsiteY3" fmla="*/ 149667 h 1200234"/>
                  <a:gd name="connsiteX4" fmla="*/ 249382 w 587695"/>
                  <a:gd name="connsiteY4" fmla="*/ 149667 h 1200234"/>
                  <a:gd name="connsiteX5" fmla="*/ 225631 w 587695"/>
                  <a:gd name="connsiteY5" fmla="*/ 1099693 h 1200234"/>
                  <a:gd name="connsiteX6" fmla="*/ 320634 w 587695"/>
                  <a:gd name="connsiteY6" fmla="*/ 1170945 h 1200234"/>
                  <a:gd name="connsiteX7" fmla="*/ 391886 w 587695"/>
                  <a:gd name="connsiteY7" fmla="*/ 1087817 h 1200234"/>
                  <a:gd name="connsiteX8" fmla="*/ 403761 w 587695"/>
                  <a:gd name="connsiteY8" fmla="*/ 78415 h 1200234"/>
                  <a:gd name="connsiteX9" fmla="*/ 486888 w 587695"/>
                  <a:gd name="connsiteY9" fmla="*/ 78415 h 1200234"/>
                  <a:gd name="connsiteX10" fmla="*/ 570015 w 587695"/>
                  <a:gd name="connsiteY10" fmla="*/ 173417 h 1200234"/>
                  <a:gd name="connsiteX11" fmla="*/ 570015 w 587695"/>
                  <a:gd name="connsiteY11" fmla="*/ 1064067 h 1200234"/>
                  <a:gd name="connsiteX12" fmla="*/ 380010 w 587695"/>
                  <a:gd name="connsiteY12" fmla="*/ 1087817 h 1200234"/>
                  <a:gd name="connsiteX13" fmla="*/ 391886 w 587695"/>
                  <a:gd name="connsiteY13" fmla="*/ 1087817 h 120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5" h="1200234">
                    <a:moveTo>
                      <a:pt x="0" y="1004690"/>
                    </a:moveTo>
                    <a:cubicBezTo>
                      <a:pt x="31667" y="1106620"/>
                      <a:pt x="63335" y="1208550"/>
                      <a:pt x="83127" y="1075942"/>
                    </a:cubicBezTo>
                    <a:cubicBezTo>
                      <a:pt x="102919" y="943334"/>
                      <a:pt x="98961" y="363422"/>
                      <a:pt x="118753" y="209043"/>
                    </a:cubicBezTo>
                    <a:cubicBezTo>
                      <a:pt x="138545" y="54664"/>
                      <a:pt x="180109" y="159563"/>
                      <a:pt x="201880" y="149667"/>
                    </a:cubicBezTo>
                    <a:cubicBezTo>
                      <a:pt x="223651" y="139771"/>
                      <a:pt x="245424" y="-8671"/>
                      <a:pt x="249382" y="149667"/>
                    </a:cubicBezTo>
                    <a:cubicBezTo>
                      <a:pt x="253340" y="308005"/>
                      <a:pt x="213756" y="929480"/>
                      <a:pt x="225631" y="1099693"/>
                    </a:cubicBezTo>
                    <a:cubicBezTo>
                      <a:pt x="237506" y="1269906"/>
                      <a:pt x="292925" y="1172924"/>
                      <a:pt x="320634" y="1170945"/>
                    </a:cubicBezTo>
                    <a:cubicBezTo>
                      <a:pt x="348343" y="1168966"/>
                      <a:pt x="378032" y="1269905"/>
                      <a:pt x="391886" y="1087817"/>
                    </a:cubicBezTo>
                    <a:cubicBezTo>
                      <a:pt x="405741" y="905729"/>
                      <a:pt x="387927" y="246649"/>
                      <a:pt x="403761" y="78415"/>
                    </a:cubicBezTo>
                    <a:cubicBezTo>
                      <a:pt x="419595" y="-89819"/>
                      <a:pt x="459179" y="62581"/>
                      <a:pt x="486888" y="78415"/>
                    </a:cubicBezTo>
                    <a:cubicBezTo>
                      <a:pt x="514597" y="94249"/>
                      <a:pt x="556161" y="9142"/>
                      <a:pt x="570015" y="173417"/>
                    </a:cubicBezTo>
                    <a:cubicBezTo>
                      <a:pt x="583869" y="337692"/>
                      <a:pt x="601682" y="911667"/>
                      <a:pt x="570015" y="1064067"/>
                    </a:cubicBezTo>
                    <a:cubicBezTo>
                      <a:pt x="538348" y="1216467"/>
                      <a:pt x="409698" y="1083859"/>
                      <a:pt x="380010" y="1087817"/>
                    </a:cubicBezTo>
                    <a:cubicBezTo>
                      <a:pt x="350322" y="1091775"/>
                      <a:pt x="371104" y="1089796"/>
                      <a:pt x="391886" y="108781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p:nvPr/>
          </p:nvSpPr>
          <p:spPr>
            <a:xfrm rot="1135848">
              <a:off x="1779195" y="3579136"/>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2793018" y="3681606"/>
              <a:ext cx="514839" cy="1022868"/>
              <a:chOff x="2057400" y="1884314"/>
              <a:chExt cx="514839" cy="1022868"/>
            </a:xfrm>
          </p:grpSpPr>
          <p:grpSp>
            <p:nvGrpSpPr>
              <p:cNvPr id="33" name="Group 32"/>
              <p:cNvGrpSpPr/>
              <p:nvPr/>
            </p:nvGrpSpPr>
            <p:grpSpPr>
              <a:xfrm>
                <a:off x="2057400" y="1884314"/>
                <a:ext cx="514839" cy="1022868"/>
                <a:chOff x="685801" y="1951502"/>
                <a:chExt cx="514839" cy="1022868"/>
              </a:xfrm>
            </p:grpSpPr>
            <p:sp>
              <p:nvSpPr>
                <p:cNvPr id="35" name="Freeform 34"/>
                <p:cNvSpPr/>
                <p:nvPr/>
              </p:nvSpPr>
              <p:spPr>
                <a:xfrm>
                  <a:off x="685801" y="2083368"/>
                  <a:ext cx="514839" cy="760479"/>
                </a:xfrm>
                <a:custGeom>
                  <a:avLst/>
                  <a:gdLst>
                    <a:gd name="connsiteX0" fmla="*/ 0 w 497059"/>
                    <a:gd name="connsiteY0" fmla="*/ 839199 h 892346"/>
                    <a:gd name="connsiteX1" fmla="*/ 23750 w 497059"/>
                    <a:gd name="connsiteY1" fmla="*/ 91054 h 892346"/>
                    <a:gd name="connsiteX2" fmla="*/ 130628 w 497059"/>
                    <a:gd name="connsiteY2" fmla="*/ 162306 h 892346"/>
                    <a:gd name="connsiteX3" fmla="*/ 118753 w 497059"/>
                    <a:gd name="connsiteY3" fmla="*/ 803573 h 892346"/>
                    <a:gd name="connsiteX4" fmla="*/ 237506 w 497059"/>
                    <a:gd name="connsiteY4" fmla="*/ 767947 h 892346"/>
                    <a:gd name="connsiteX5" fmla="*/ 249382 w 497059"/>
                    <a:gd name="connsiteY5" fmla="*/ 43553 h 892346"/>
                    <a:gd name="connsiteX6" fmla="*/ 368135 w 497059"/>
                    <a:gd name="connsiteY6" fmla="*/ 162306 h 892346"/>
                    <a:gd name="connsiteX7" fmla="*/ 368135 w 497059"/>
                    <a:gd name="connsiteY7" fmla="*/ 827324 h 892346"/>
                    <a:gd name="connsiteX8" fmla="*/ 475013 w 497059"/>
                    <a:gd name="connsiteY8" fmla="*/ 779823 h 892346"/>
                    <a:gd name="connsiteX9" fmla="*/ 486888 w 497059"/>
                    <a:gd name="connsiteY9" fmla="*/ 55428 h 892346"/>
                    <a:gd name="connsiteX10" fmla="*/ 356259 w 497059"/>
                    <a:gd name="connsiteY10" fmla="*/ 67303 h 892346"/>
                    <a:gd name="connsiteX11" fmla="*/ 368135 w 497059"/>
                    <a:gd name="connsiteY11" fmla="*/ 162306 h 89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7059" h="892346">
                      <a:moveTo>
                        <a:pt x="0" y="839199"/>
                      </a:moveTo>
                      <a:cubicBezTo>
                        <a:pt x="989" y="521534"/>
                        <a:pt x="1979" y="203869"/>
                        <a:pt x="23750" y="91054"/>
                      </a:cubicBezTo>
                      <a:cubicBezTo>
                        <a:pt x="45521" y="-21762"/>
                        <a:pt x="114794" y="43553"/>
                        <a:pt x="130628" y="162306"/>
                      </a:cubicBezTo>
                      <a:cubicBezTo>
                        <a:pt x="146462" y="281059"/>
                        <a:pt x="100940" y="702633"/>
                        <a:pt x="118753" y="803573"/>
                      </a:cubicBezTo>
                      <a:cubicBezTo>
                        <a:pt x="136566" y="904513"/>
                        <a:pt x="215735" y="894617"/>
                        <a:pt x="237506" y="767947"/>
                      </a:cubicBezTo>
                      <a:cubicBezTo>
                        <a:pt x="259277" y="641277"/>
                        <a:pt x="227611" y="144493"/>
                        <a:pt x="249382" y="43553"/>
                      </a:cubicBezTo>
                      <a:cubicBezTo>
                        <a:pt x="271153" y="-57387"/>
                        <a:pt x="348343" y="31677"/>
                        <a:pt x="368135" y="162306"/>
                      </a:cubicBezTo>
                      <a:cubicBezTo>
                        <a:pt x="387927" y="292935"/>
                        <a:pt x="350322" y="724405"/>
                        <a:pt x="368135" y="827324"/>
                      </a:cubicBezTo>
                      <a:cubicBezTo>
                        <a:pt x="385948" y="930243"/>
                        <a:pt x="455221" y="908472"/>
                        <a:pt x="475013" y="779823"/>
                      </a:cubicBezTo>
                      <a:cubicBezTo>
                        <a:pt x="494805" y="651174"/>
                        <a:pt x="506680" y="174181"/>
                        <a:pt x="486888" y="55428"/>
                      </a:cubicBezTo>
                      <a:cubicBezTo>
                        <a:pt x="467096" y="-63325"/>
                        <a:pt x="376051" y="49490"/>
                        <a:pt x="356259" y="67303"/>
                      </a:cubicBezTo>
                      <a:cubicBezTo>
                        <a:pt x="336467" y="85116"/>
                        <a:pt x="368135" y="162306"/>
                        <a:pt x="368135" y="162306"/>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688770" y="1951502"/>
                  <a:ext cx="446162" cy="1022868"/>
                </a:xfrm>
                <a:custGeom>
                  <a:avLst/>
                  <a:gdLst>
                    <a:gd name="connsiteX0" fmla="*/ 0 w 587695"/>
                    <a:gd name="connsiteY0" fmla="*/ 1004690 h 1200234"/>
                    <a:gd name="connsiteX1" fmla="*/ 83127 w 587695"/>
                    <a:gd name="connsiteY1" fmla="*/ 1075942 h 1200234"/>
                    <a:gd name="connsiteX2" fmla="*/ 118753 w 587695"/>
                    <a:gd name="connsiteY2" fmla="*/ 209043 h 1200234"/>
                    <a:gd name="connsiteX3" fmla="*/ 201880 w 587695"/>
                    <a:gd name="connsiteY3" fmla="*/ 149667 h 1200234"/>
                    <a:gd name="connsiteX4" fmla="*/ 249382 w 587695"/>
                    <a:gd name="connsiteY4" fmla="*/ 149667 h 1200234"/>
                    <a:gd name="connsiteX5" fmla="*/ 225631 w 587695"/>
                    <a:gd name="connsiteY5" fmla="*/ 1099693 h 1200234"/>
                    <a:gd name="connsiteX6" fmla="*/ 320634 w 587695"/>
                    <a:gd name="connsiteY6" fmla="*/ 1170945 h 1200234"/>
                    <a:gd name="connsiteX7" fmla="*/ 391886 w 587695"/>
                    <a:gd name="connsiteY7" fmla="*/ 1087817 h 1200234"/>
                    <a:gd name="connsiteX8" fmla="*/ 403761 w 587695"/>
                    <a:gd name="connsiteY8" fmla="*/ 78415 h 1200234"/>
                    <a:gd name="connsiteX9" fmla="*/ 486888 w 587695"/>
                    <a:gd name="connsiteY9" fmla="*/ 78415 h 1200234"/>
                    <a:gd name="connsiteX10" fmla="*/ 570015 w 587695"/>
                    <a:gd name="connsiteY10" fmla="*/ 173417 h 1200234"/>
                    <a:gd name="connsiteX11" fmla="*/ 570015 w 587695"/>
                    <a:gd name="connsiteY11" fmla="*/ 1064067 h 1200234"/>
                    <a:gd name="connsiteX12" fmla="*/ 380010 w 587695"/>
                    <a:gd name="connsiteY12" fmla="*/ 1087817 h 1200234"/>
                    <a:gd name="connsiteX13" fmla="*/ 391886 w 587695"/>
                    <a:gd name="connsiteY13" fmla="*/ 1087817 h 120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5" h="1200234">
                      <a:moveTo>
                        <a:pt x="0" y="1004690"/>
                      </a:moveTo>
                      <a:cubicBezTo>
                        <a:pt x="31667" y="1106620"/>
                        <a:pt x="63335" y="1208550"/>
                        <a:pt x="83127" y="1075942"/>
                      </a:cubicBezTo>
                      <a:cubicBezTo>
                        <a:pt x="102919" y="943334"/>
                        <a:pt x="98961" y="363422"/>
                        <a:pt x="118753" y="209043"/>
                      </a:cubicBezTo>
                      <a:cubicBezTo>
                        <a:pt x="138545" y="54664"/>
                        <a:pt x="180109" y="159563"/>
                        <a:pt x="201880" y="149667"/>
                      </a:cubicBezTo>
                      <a:cubicBezTo>
                        <a:pt x="223651" y="139771"/>
                        <a:pt x="245424" y="-8671"/>
                        <a:pt x="249382" y="149667"/>
                      </a:cubicBezTo>
                      <a:cubicBezTo>
                        <a:pt x="253340" y="308005"/>
                        <a:pt x="213756" y="929480"/>
                        <a:pt x="225631" y="1099693"/>
                      </a:cubicBezTo>
                      <a:cubicBezTo>
                        <a:pt x="237506" y="1269906"/>
                        <a:pt x="292925" y="1172924"/>
                        <a:pt x="320634" y="1170945"/>
                      </a:cubicBezTo>
                      <a:cubicBezTo>
                        <a:pt x="348343" y="1168966"/>
                        <a:pt x="378032" y="1269905"/>
                        <a:pt x="391886" y="1087817"/>
                      </a:cubicBezTo>
                      <a:cubicBezTo>
                        <a:pt x="405741" y="905729"/>
                        <a:pt x="387927" y="246649"/>
                        <a:pt x="403761" y="78415"/>
                      </a:cubicBezTo>
                      <a:cubicBezTo>
                        <a:pt x="419595" y="-89819"/>
                        <a:pt x="459179" y="62581"/>
                        <a:pt x="486888" y="78415"/>
                      </a:cubicBezTo>
                      <a:cubicBezTo>
                        <a:pt x="514597" y="94249"/>
                        <a:pt x="556161" y="9142"/>
                        <a:pt x="570015" y="173417"/>
                      </a:cubicBezTo>
                      <a:cubicBezTo>
                        <a:pt x="583869" y="337692"/>
                        <a:pt x="601682" y="911667"/>
                        <a:pt x="570015" y="1064067"/>
                      </a:cubicBezTo>
                      <a:cubicBezTo>
                        <a:pt x="538348" y="1216467"/>
                        <a:pt x="409698" y="1083859"/>
                        <a:pt x="380010" y="1087817"/>
                      </a:cubicBezTo>
                      <a:cubicBezTo>
                        <a:pt x="350322" y="1091775"/>
                        <a:pt x="371104" y="1089796"/>
                        <a:pt x="391886" y="108781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Freeform 33"/>
              <p:cNvSpPr/>
              <p:nvPr/>
            </p:nvSpPr>
            <p:spPr>
              <a:xfrm rot="1135848">
                <a:off x="2085529" y="2147052"/>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p:cNvCxnSpPr/>
            <p:nvPr/>
          </p:nvCxnSpPr>
          <p:spPr>
            <a:xfrm>
              <a:off x="1620202" y="4193040"/>
              <a:ext cx="116239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Curved Connector 10"/>
            <p:cNvCxnSpPr/>
            <p:nvPr/>
          </p:nvCxnSpPr>
          <p:spPr>
            <a:xfrm>
              <a:off x="1978237" y="3652726"/>
              <a:ext cx="649171" cy="542886"/>
            </a:xfrm>
            <a:prstGeom prst="curvedConnector3">
              <a:avLst>
                <a:gd name="adj1" fmla="val 9755"/>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rot="1804461">
              <a:off x="1866892" y="4418502"/>
              <a:ext cx="871770" cy="955328"/>
              <a:chOff x="2176230" y="4562254"/>
              <a:chExt cx="871770" cy="955328"/>
            </a:xfrm>
          </p:grpSpPr>
          <p:cxnSp>
            <p:nvCxnSpPr>
              <p:cNvPr id="29" name="Straight Arrow Connector 28"/>
              <p:cNvCxnSpPr/>
              <p:nvPr/>
            </p:nvCxnSpPr>
            <p:spPr>
              <a:xfrm flipH="1">
                <a:off x="2815136" y="4562254"/>
                <a:ext cx="232864" cy="25369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603378" y="4783202"/>
                <a:ext cx="232864" cy="25369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2388695" y="5011698"/>
                <a:ext cx="232864" cy="25369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2176230" y="5263891"/>
                <a:ext cx="232864" cy="25369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rot="20606951">
              <a:off x="1688493" y="4552209"/>
              <a:ext cx="912429" cy="276999"/>
            </a:xfrm>
            <a:prstGeom prst="rect">
              <a:avLst/>
            </a:prstGeom>
            <a:noFill/>
          </p:spPr>
          <p:txBody>
            <a:bodyPr wrap="none" rtlCol="0">
              <a:spAutoFit/>
            </a:bodyPr>
            <a:lstStyle/>
            <a:p>
              <a:r>
                <a:rPr lang="en-US" sz="1200" dirty="0" smtClean="0">
                  <a:latin typeface="Times New Roman" pitchFamily="18" charset="0"/>
                  <a:cs typeface="Times New Roman" pitchFamily="18" charset="0"/>
                </a:rPr>
                <a:t>IP</a:t>
              </a:r>
              <a:r>
                <a:rPr lang="en-US" sz="1200" baseline="-25000" dirty="0" smtClean="0">
                  <a:latin typeface="Times New Roman" pitchFamily="18" charset="0"/>
                  <a:cs typeface="Times New Roman" pitchFamily="18" charset="0"/>
                </a:rPr>
                <a:t>3 </a:t>
              </a:r>
              <a:r>
                <a:rPr lang="en-US" sz="1200" dirty="0" smtClean="0">
                  <a:latin typeface="Times New Roman" pitchFamily="18" charset="0"/>
                  <a:cs typeface="Times New Roman" pitchFamily="18" charset="0"/>
                </a:rPr>
                <a:t>Cascade</a:t>
              </a:r>
              <a:endParaRPr lang="en-US" sz="1200" dirty="0">
                <a:latin typeface="Times New Roman" pitchFamily="18" charset="0"/>
                <a:cs typeface="Times New Roman" pitchFamily="18" charset="0"/>
              </a:endParaRPr>
            </a:p>
          </p:txBody>
        </p:sp>
        <p:sp>
          <p:nvSpPr>
            <p:cNvPr id="14" name="Oval 13"/>
            <p:cNvSpPr/>
            <p:nvPr/>
          </p:nvSpPr>
          <p:spPr>
            <a:xfrm>
              <a:off x="822552" y="5466502"/>
              <a:ext cx="163226" cy="1404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999231" y="5587407"/>
              <a:ext cx="163226" cy="1404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24561" y="5688434"/>
              <a:ext cx="163226" cy="1404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198192" y="5714210"/>
              <a:ext cx="163226" cy="1404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361418" y="5569185"/>
              <a:ext cx="163226" cy="1404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190241" y="5446975"/>
              <a:ext cx="163226" cy="1404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45275" y="4800600"/>
              <a:ext cx="1232825" cy="646331"/>
            </a:xfrm>
            <a:prstGeom prst="rect">
              <a:avLst/>
            </a:prstGeom>
            <a:noFill/>
          </p:spPr>
          <p:txBody>
            <a:bodyPr wrap="square" rtlCol="0">
              <a:spAutoFit/>
            </a:bodyPr>
            <a:lstStyle/>
            <a:p>
              <a:pPr algn="ctr"/>
              <a:r>
                <a:rPr lang="en-US" sz="1200" b="1" dirty="0" smtClean="0">
                  <a:latin typeface="Times New Roman" pitchFamily="18" charset="0"/>
                  <a:cs typeface="Times New Roman" pitchFamily="18" charset="0"/>
                </a:rPr>
                <a:t>Endoplasmic reticulum Ca</a:t>
              </a:r>
              <a:r>
                <a:rPr lang="en-US" sz="1200" b="1" baseline="30000" dirty="0" smtClean="0">
                  <a:latin typeface="Times New Roman" pitchFamily="18" charset="0"/>
                  <a:cs typeface="Times New Roman" pitchFamily="18" charset="0"/>
                </a:rPr>
                <a:t>+2</a:t>
              </a:r>
              <a:r>
                <a:rPr lang="en-US" sz="1200" b="1" dirty="0" smtClean="0">
                  <a:latin typeface="Times New Roman" pitchFamily="18" charset="0"/>
                  <a:cs typeface="Times New Roman" pitchFamily="18" charset="0"/>
                </a:rPr>
                <a:t> release</a:t>
              </a:r>
              <a:endParaRPr lang="en-US" sz="1200" b="1" dirty="0">
                <a:latin typeface="Times New Roman" pitchFamily="18" charset="0"/>
                <a:cs typeface="Times New Roman" pitchFamily="18" charset="0"/>
              </a:endParaRPr>
            </a:p>
          </p:txBody>
        </p:sp>
        <p:sp>
          <p:nvSpPr>
            <p:cNvPr id="21" name="Sun 20"/>
            <p:cNvSpPr/>
            <p:nvPr/>
          </p:nvSpPr>
          <p:spPr>
            <a:xfrm flipH="1">
              <a:off x="2847090" y="5356703"/>
              <a:ext cx="493183" cy="465909"/>
            </a:xfrm>
            <a:prstGeom prst="su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823340" y="5615259"/>
              <a:ext cx="163226" cy="1404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1584552" y="5625929"/>
              <a:ext cx="968514" cy="1197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Lightning Bolt 23"/>
            <p:cNvSpPr/>
            <p:nvPr/>
          </p:nvSpPr>
          <p:spPr>
            <a:xfrm rot="10424636" flipH="1" flipV="1">
              <a:off x="2499433" y="5175868"/>
              <a:ext cx="433715" cy="270634"/>
            </a:xfrm>
            <a:prstGeom prst="lightningBolt">
              <a:avLst/>
            </a:prstGeom>
            <a:solidFill>
              <a:srgbClr val="CC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716290" y="5105400"/>
              <a:ext cx="667170" cy="276999"/>
            </a:xfrm>
            <a:prstGeom prst="rect">
              <a:avLst/>
            </a:prstGeom>
            <a:noFill/>
          </p:spPr>
          <p:txBody>
            <a:bodyPr wrap="none" rtlCol="0">
              <a:spAutoFit/>
            </a:bodyPr>
            <a:lstStyle/>
            <a:p>
              <a:r>
                <a:rPr lang="en-US" sz="1200" b="1" dirty="0" smtClean="0">
                  <a:solidFill>
                    <a:srgbClr val="CC0099"/>
                  </a:solidFill>
                  <a:latin typeface="Times New Roman" pitchFamily="18" charset="0"/>
                  <a:cs typeface="Times New Roman" pitchFamily="18" charset="0"/>
                </a:rPr>
                <a:t>409 nm</a:t>
              </a:r>
              <a:endParaRPr lang="en-US" sz="1200" b="1" dirty="0">
                <a:solidFill>
                  <a:srgbClr val="CC0099"/>
                </a:solidFill>
                <a:latin typeface="Times New Roman" pitchFamily="18" charset="0"/>
                <a:cs typeface="Times New Roman" pitchFamily="18" charset="0"/>
              </a:endParaRPr>
            </a:p>
          </p:txBody>
        </p:sp>
        <p:grpSp>
          <p:nvGrpSpPr>
            <p:cNvPr id="26" name="Group 25"/>
            <p:cNvGrpSpPr/>
            <p:nvPr/>
          </p:nvGrpSpPr>
          <p:grpSpPr>
            <a:xfrm>
              <a:off x="1775606" y="5315200"/>
              <a:ext cx="441146" cy="276999"/>
              <a:chOff x="6926203" y="5396791"/>
              <a:chExt cx="441146" cy="276999"/>
            </a:xfrm>
          </p:grpSpPr>
          <p:sp>
            <p:nvSpPr>
              <p:cNvPr id="27" name="Oval 26"/>
              <p:cNvSpPr/>
              <p:nvPr/>
            </p:nvSpPr>
            <p:spPr>
              <a:xfrm>
                <a:off x="6998070" y="5399331"/>
                <a:ext cx="311195" cy="264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6926203" y="5396791"/>
                <a:ext cx="441146" cy="276999"/>
              </a:xfrm>
              <a:prstGeom prst="rect">
                <a:avLst/>
              </a:prstGeom>
              <a:noFill/>
            </p:spPr>
            <p:txBody>
              <a:bodyPr wrap="none" rtlCol="0">
                <a:spAutoFit/>
              </a:bodyPr>
              <a:lstStyle/>
              <a:p>
                <a:r>
                  <a:rPr lang="en-US" sz="1200" dirty="0" smtClean="0">
                    <a:latin typeface="Times New Roman" pitchFamily="18" charset="0"/>
                    <a:cs typeface="Times New Roman" pitchFamily="18" charset="0"/>
                  </a:rPr>
                  <a:t>Dye</a:t>
                </a:r>
                <a:endParaRPr lang="en-US" sz="1200" dirty="0">
                  <a:latin typeface="Times New Roman" pitchFamily="18" charset="0"/>
                  <a:cs typeface="Times New Roman" pitchFamily="18" charset="0"/>
                </a:endParaRPr>
              </a:p>
            </p:txBody>
          </p:sp>
        </p:grpSp>
      </p:grpSp>
      <p:sp>
        <p:nvSpPr>
          <p:cNvPr id="45" name="TextBox 44"/>
          <p:cNvSpPr txBox="1"/>
          <p:nvPr/>
        </p:nvSpPr>
        <p:spPr>
          <a:xfrm>
            <a:off x="708013" y="310587"/>
            <a:ext cx="3789820" cy="400110"/>
          </a:xfrm>
          <a:prstGeom prst="rect">
            <a:avLst/>
          </a:prstGeom>
          <a:noFill/>
        </p:spPr>
        <p:txBody>
          <a:bodyPr wrap="none" rtlCol="0">
            <a:spAutoFit/>
          </a:bodyPr>
          <a:lstStyle/>
          <a:p>
            <a:r>
              <a:rPr lang="en-US" sz="2000" b="1" dirty="0" smtClean="0"/>
              <a:t>Measuring GPCR signaling in cells </a:t>
            </a:r>
            <a:endParaRPr lang="en-US" sz="2000" b="1" dirty="0"/>
          </a:p>
        </p:txBody>
      </p:sp>
      <p:sp>
        <p:nvSpPr>
          <p:cNvPr id="46" name="TextBox 45"/>
          <p:cNvSpPr txBox="1"/>
          <p:nvPr/>
        </p:nvSpPr>
        <p:spPr>
          <a:xfrm>
            <a:off x="5477562" y="763032"/>
            <a:ext cx="5976411" cy="2308324"/>
          </a:xfrm>
          <a:prstGeom prst="rect">
            <a:avLst/>
          </a:prstGeom>
          <a:noFill/>
        </p:spPr>
        <p:txBody>
          <a:bodyPr wrap="square" rtlCol="0">
            <a:spAutoFit/>
          </a:bodyPr>
          <a:lstStyle/>
          <a:p>
            <a:pPr marL="285750" indent="-285750">
              <a:buFont typeface="Arial" charset="0"/>
              <a:buChar char="•"/>
            </a:pPr>
            <a:r>
              <a:rPr lang="en-US" dirty="0" smtClean="0"/>
              <a:t>Ca</a:t>
            </a:r>
            <a:r>
              <a:rPr lang="en-US" baseline="30000" dirty="0" smtClean="0"/>
              <a:t>2+ </a:t>
            </a:r>
            <a:r>
              <a:rPr lang="en-US" dirty="0" smtClean="0"/>
              <a:t>concentration in the cytoplasm is low. Most of the Ca</a:t>
            </a:r>
            <a:r>
              <a:rPr lang="en-US" baseline="30000" dirty="0" smtClean="0"/>
              <a:t>2+ </a:t>
            </a:r>
            <a:r>
              <a:rPr lang="en-US" dirty="0" smtClean="0"/>
              <a:t>is stored in the </a:t>
            </a:r>
            <a:r>
              <a:rPr lang="en-US" dirty="0" err="1" smtClean="0"/>
              <a:t>endoplasmatic</a:t>
            </a:r>
            <a:r>
              <a:rPr lang="en-US" dirty="0" smtClean="0"/>
              <a:t> reticulum</a:t>
            </a:r>
          </a:p>
          <a:p>
            <a:pPr marL="285750" indent="-285750">
              <a:buFont typeface="Arial" charset="0"/>
              <a:buChar char="•"/>
            </a:pPr>
            <a:r>
              <a:rPr lang="en-US" dirty="0" smtClean="0"/>
              <a:t>GPCR signaling via the IP3 cascade results in release of </a:t>
            </a:r>
            <a:r>
              <a:rPr lang="en-US" dirty="0"/>
              <a:t>Ca</a:t>
            </a:r>
            <a:r>
              <a:rPr lang="en-US" baseline="30000" dirty="0"/>
              <a:t>2+ </a:t>
            </a:r>
            <a:r>
              <a:rPr lang="en-US" dirty="0" smtClean="0"/>
              <a:t>from the ER.</a:t>
            </a:r>
          </a:p>
          <a:p>
            <a:pPr marL="285750" indent="-285750">
              <a:buFont typeface="Arial" charset="0"/>
              <a:buChar char="•"/>
            </a:pPr>
            <a:r>
              <a:rPr lang="en-US" dirty="0" smtClean="0"/>
              <a:t>Several specialized dyes have been developed which are fluorescent in the presence of </a:t>
            </a:r>
            <a:r>
              <a:rPr lang="en-US" dirty="0"/>
              <a:t>Ca</a:t>
            </a:r>
            <a:r>
              <a:rPr lang="en-US" baseline="30000" dirty="0"/>
              <a:t>2</a:t>
            </a:r>
            <a:r>
              <a:rPr lang="en-US" baseline="30000" dirty="0" smtClean="0"/>
              <a:t>+</a:t>
            </a:r>
          </a:p>
          <a:p>
            <a:pPr marL="285750" indent="-285750">
              <a:buFont typeface="Arial" charset="0"/>
              <a:buChar char="•"/>
            </a:pPr>
            <a:r>
              <a:rPr lang="en-US" dirty="0" smtClean="0"/>
              <a:t>This assay principle is often used to measure GPCR signaling.</a:t>
            </a: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47" name="Footer Placeholder 46"/>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8357586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36914" y="341279"/>
            <a:ext cx="9087552" cy="461665"/>
          </a:xfrm>
          <a:prstGeom prst="rect">
            <a:avLst/>
          </a:prstGeom>
          <a:noFill/>
        </p:spPr>
        <p:txBody>
          <a:bodyPr wrap="none" rtlCol="0">
            <a:spAutoFit/>
          </a:bodyPr>
          <a:lstStyle/>
          <a:p>
            <a:r>
              <a:rPr lang="en-US" sz="2400" dirty="0" smtClean="0"/>
              <a:t>Van der Waals radii are often used o visualize surfaces and binding sites</a:t>
            </a: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726" y="1781628"/>
            <a:ext cx="5382985" cy="3588657"/>
          </a:xfrm>
          <a:prstGeom prst="rect">
            <a:avLst/>
          </a:prstGeom>
        </p:spPr>
      </p:pic>
      <p:sp>
        <p:nvSpPr>
          <p:cNvPr id="7" name="TextBox 6"/>
          <p:cNvSpPr txBox="1"/>
          <p:nvPr/>
        </p:nvSpPr>
        <p:spPr>
          <a:xfrm>
            <a:off x="1143000" y="5370285"/>
            <a:ext cx="3604385" cy="369332"/>
          </a:xfrm>
          <a:prstGeom prst="rect">
            <a:avLst/>
          </a:prstGeom>
          <a:noFill/>
        </p:spPr>
        <p:txBody>
          <a:bodyPr wrap="none" rtlCol="0">
            <a:spAutoFit/>
          </a:bodyPr>
          <a:lstStyle/>
          <a:p>
            <a:r>
              <a:rPr lang="en-US" dirty="0" smtClean="0"/>
              <a:t>Ligand atoms shows as </a:t>
            </a:r>
            <a:r>
              <a:rPr lang="en-US" dirty="0" err="1" smtClean="0"/>
              <a:t>VdW</a:t>
            </a:r>
            <a:r>
              <a:rPr lang="en-US" dirty="0" smtClean="0"/>
              <a:t> spheres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228" y="802944"/>
            <a:ext cx="7331529" cy="4887686"/>
          </a:xfrm>
          <a:prstGeom prst="rect">
            <a:avLst/>
          </a:prstGeom>
        </p:spPr>
      </p:pic>
      <p:sp>
        <p:nvSpPr>
          <p:cNvPr id="9" name="TextBox 8"/>
          <p:cNvSpPr txBox="1"/>
          <p:nvPr/>
        </p:nvSpPr>
        <p:spPr>
          <a:xfrm>
            <a:off x="7282543" y="5690630"/>
            <a:ext cx="4488729" cy="369332"/>
          </a:xfrm>
          <a:prstGeom prst="rect">
            <a:avLst/>
          </a:prstGeom>
          <a:noFill/>
        </p:spPr>
        <p:txBody>
          <a:bodyPr wrap="none" rtlCol="0">
            <a:spAutoFit/>
          </a:bodyPr>
          <a:lstStyle/>
          <a:p>
            <a:r>
              <a:rPr lang="en-US" dirty="0" smtClean="0"/>
              <a:t>Protein surface computed based on </a:t>
            </a:r>
            <a:r>
              <a:rPr lang="en-US" dirty="0" err="1" smtClean="0"/>
              <a:t>VdW</a:t>
            </a:r>
            <a:r>
              <a:rPr lang="en-US" dirty="0" smtClean="0"/>
              <a:t> radii</a:t>
            </a: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4371171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913835" y="5496339"/>
            <a:ext cx="689113" cy="0"/>
          </a:xfrm>
          <a:prstGeom prst="line">
            <a:avLst/>
          </a:prstGeom>
          <a:ln w="44450">
            <a:solidFill>
              <a:srgbClr val="008F0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788478" y="5311673"/>
            <a:ext cx="2635209" cy="369332"/>
          </a:xfrm>
          <a:prstGeom prst="rect">
            <a:avLst/>
          </a:prstGeom>
          <a:noFill/>
        </p:spPr>
        <p:txBody>
          <a:bodyPr wrap="none" rtlCol="0">
            <a:spAutoFit/>
          </a:bodyPr>
          <a:lstStyle/>
          <a:p>
            <a:r>
              <a:rPr lang="en-US" dirty="0" smtClean="0"/>
              <a:t>Inhibitor 1: IC50 = 100 </a:t>
            </a:r>
            <a:r>
              <a:rPr lang="en-US" dirty="0" err="1" smtClean="0"/>
              <a:t>nM</a:t>
            </a:r>
            <a:endParaRPr lang="en-US" dirty="0"/>
          </a:p>
        </p:txBody>
      </p:sp>
      <p:cxnSp>
        <p:nvCxnSpPr>
          <p:cNvPr id="5" name="Straight Connector 4"/>
          <p:cNvCxnSpPr/>
          <p:nvPr/>
        </p:nvCxnSpPr>
        <p:spPr>
          <a:xfrm>
            <a:off x="1913835" y="5827641"/>
            <a:ext cx="689113"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788478" y="5642975"/>
            <a:ext cx="2405980" cy="369332"/>
          </a:xfrm>
          <a:prstGeom prst="rect">
            <a:avLst/>
          </a:prstGeom>
          <a:noFill/>
        </p:spPr>
        <p:txBody>
          <a:bodyPr wrap="none" rtlCol="0">
            <a:spAutoFit/>
          </a:bodyPr>
          <a:lstStyle/>
          <a:p>
            <a:r>
              <a:rPr lang="en-US" dirty="0" smtClean="0"/>
              <a:t>Inhibitor 2: IC50 = 1 </a:t>
            </a:r>
            <a:r>
              <a:rPr lang="en-US" dirty="0" err="1"/>
              <a:t>μ</a:t>
            </a:r>
            <a:r>
              <a:rPr lang="en-US" dirty="0" err="1" smtClean="0"/>
              <a:t>M</a:t>
            </a:r>
            <a:endParaRPr lang="en-US" dirty="0"/>
          </a:p>
        </p:txBody>
      </p:sp>
      <p:cxnSp>
        <p:nvCxnSpPr>
          <p:cNvPr id="7" name="Straight Connector 6"/>
          <p:cNvCxnSpPr/>
          <p:nvPr/>
        </p:nvCxnSpPr>
        <p:spPr>
          <a:xfrm>
            <a:off x="1913835" y="6158943"/>
            <a:ext cx="689113" cy="0"/>
          </a:xfrm>
          <a:prstGeom prst="line">
            <a:avLst/>
          </a:prstGeom>
          <a:ln w="44450">
            <a:solidFill>
              <a:srgbClr val="0432FF"/>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788478" y="5974277"/>
            <a:ext cx="2522998" cy="369332"/>
          </a:xfrm>
          <a:prstGeom prst="rect">
            <a:avLst/>
          </a:prstGeom>
          <a:noFill/>
        </p:spPr>
        <p:txBody>
          <a:bodyPr wrap="none" rtlCol="0">
            <a:spAutoFit/>
          </a:bodyPr>
          <a:lstStyle/>
          <a:p>
            <a:r>
              <a:rPr lang="en-US" dirty="0" smtClean="0"/>
              <a:t>Inhibitor 3: IC50 = 10 </a:t>
            </a:r>
            <a:r>
              <a:rPr lang="en-US" dirty="0" err="1"/>
              <a:t>μ</a:t>
            </a:r>
            <a:r>
              <a:rPr lang="en-US" dirty="0" err="1" smtClean="0"/>
              <a:t>M</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200" y="793477"/>
            <a:ext cx="6350000" cy="4233333"/>
          </a:xfrm>
          <a:prstGeom prst="rect">
            <a:avLst/>
          </a:prstGeom>
        </p:spPr>
      </p:pic>
      <p:cxnSp>
        <p:nvCxnSpPr>
          <p:cNvPr id="11" name="Straight Connector 10"/>
          <p:cNvCxnSpPr/>
          <p:nvPr/>
        </p:nvCxnSpPr>
        <p:spPr>
          <a:xfrm flipV="1">
            <a:off x="1913835" y="2832100"/>
            <a:ext cx="5071165" cy="25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353300" y="2159000"/>
            <a:ext cx="3987800" cy="646331"/>
          </a:xfrm>
          <a:prstGeom prst="rect">
            <a:avLst/>
          </a:prstGeom>
          <a:noFill/>
        </p:spPr>
        <p:txBody>
          <a:bodyPr wrap="square" rtlCol="0">
            <a:spAutoFit/>
          </a:bodyPr>
          <a:lstStyle/>
          <a:p>
            <a:r>
              <a:rPr lang="en-US" dirty="0" smtClean="0"/>
              <a:t>The concentration at which activity has dropped to 50 % is called </a:t>
            </a:r>
            <a:r>
              <a:rPr lang="en-US" b="1" dirty="0" smtClean="0">
                <a:solidFill>
                  <a:srgbClr val="FF0000"/>
                </a:solidFill>
              </a:rPr>
              <a:t>IC50</a:t>
            </a:r>
            <a:r>
              <a:rPr lang="en-US" dirty="0" smtClean="0"/>
              <a:t>. </a:t>
            </a:r>
            <a:endParaRPr lang="en-US" dirty="0"/>
          </a:p>
        </p:txBody>
      </p:sp>
      <p:cxnSp>
        <p:nvCxnSpPr>
          <p:cNvPr id="15" name="Straight Connector 14"/>
          <p:cNvCxnSpPr/>
          <p:nvPr/>
        </p:nvCxnSpPr>
        <p:spPr>
          <a:xfrm flipH="1">
            <a:off x="3721100" y="2857500"/>
            <a:ext cx="8836" cy="158919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330700" y="2839460"/>
            <a:ext cx="8836" cy="158919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956864" y="2848480"/>
            <a:ext cx="8836" cy="158919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062784" y="315539"/>
            <a:ext cx="9669698" cy="369332"/>
          </a:xfrm>
          <a:prstGeom prst="rect">
            <a:avLst/>
          </a:prstGeom>
          <a:noFill/>
        </p:spPr>
        <p:txBody>
          <a:bodyPr wrap="none" rtlCol="0">
            <a:spAutoFit/>
          </a:bodyPr>
          <a:lstStyle/>
          <a:p>
            <a:r>
              <a:rPr lang="en-US" dirty="0" smtClean="0"/>
              <a:t>To assess the activity of ligands, the concentration is plotted against the activity (Dose-</a:t>
            </a:r>
            <a:r>
              <a:rPr lang="en-US" dirty="0" err="1" smtClean="0"/>
              <a:t>Resonse</a:t>
            </a:r>
            <a:r>
              <a:rPr lang="en-US" dirty="0" smtClean="0"/>
              <a:t>-Curve)</a:t>
            </a:r>
            <a:endParaRPr lang="en-US" dirty="0"/>
          </a:p>
        </p:txBody>
      </p:sp>
      <p:sp>
        <p:nvSpPr>
          <p:cNvPr id="10" name="Date Placeholder 9"/>
          <p:cNvSpPr>
            <a:spLocks noGrp="1"/>
          </p:cNvSpPr>
          <p:nvPr>
            <p:ph type="dt" sz="half" idx="10"/>
          </p:nvPr>
        </p:nvSpPr>
        <p:spPr/>
        <p:txBody>
          <a:bodyPr/>
          <a:lstStyle/>
          <a:p>
            <a:r>
              <a:rPr lang="de-DE" smtClean="0"/>
              <a:t>Daniel Seeliger</a:t>
            </a:r>
            <a:endParaRPr lang="en-US"/>
          </a:p>
        </p:txBody>
      </p:sp>
      <p:sp>
        <p:nvSpPr>
          <p:cNvPr id="12" name="Footer Placeholder 11"/>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4165962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1046" y="689427"/>
            <a:ext cx="6447603" cy="4013200"/>
          </a:xfrm>
          <a:prstGeom prst="rect">
            <a:avLst/>
          </a:prstGeom>
        </p:spPr>
      </p:pic>
      <p:sp>
        <p:nvSpPr>
          <p:cNvPr id="5" name="TextBox 4"/>
          <p:cNvSpPr txBox="1"/>
          <p:nvPr/>
        </p:nvSpPr>
        <p:spPr>
          <a:xfrm>
            <a:off x="7658101" y="647700"/>
            <a:ext cx="3784600" cy="1477328"/>
          </a:xfrm>
          <a:prstGeom prst="rect">
            <a:avLst/>
          </a:prstGeom>
          <a:noFill/>
        </p:spPr>
        <p:txBody>
          <a:bodyPr wrap="square" rtlCol="0">
            <a:spAutoFit/>
          </a:bodyPr>
          <a:lstStyle/>
          <a:p>
            <a:pPr marL="285750" indent="-285750">
              <a:buFont typeface="Arial" charset="0"/>
              <a:buChar char="•"/>
            </a:pPr>
            <a:r>
              <a:rPr lang="en-US" dirty="0" smtClean="0"/>
              <a:t>Inhibitors do not always reach 100% inhibition</a:t>
            </a:r>
          </a:p>
          <a:p>
            <a:pPr marL="285750" indent="-285750">
              <a:buFont typeface="Arial" charset="0"/>
              <a:buChar char="•"/>
            </a:pPr>
            <a:r>
              <a:rPr lang="en-US" dirty="0" smtClean="0"/>
              <a:t>The </a:t>
            </a:r>
            <a:r>
              <a:rPr lang="en-US" b="1" dirty="0" smtClean="0">
                <a:solidFill>
                  <a:srgbClr val="FF0000"/>
                </a:solidFill>
              </a:rPr>
              <a:t>EC50</a:t>
            </a:r>
            <a:r>
              <a:rPr lang="en-US" dirty="0" smtClean="0"/>
              <a:t> is the concentration at which a compound reaches 50% of its maximal effect.</a:t>
            </a:r>
            <a:endParaRPr lang="en-US" dirty="0"/>
          </a:p>
        </p:txBody>
      </p:sp>
      <p:cxnSp>
        <p:nvCxnSpPr>
          <p:cNvPr id="6" name="Straight Connector 5"/>
          <p:cNvCxnSpPr/>
          <p:nvPr/>
        </p:nvCxnSpPr>
        <p:spPr>
          <a:xfrm>
            <a:off x="1113735" y="2530919"/>
            <a:ext cx="569346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60036" y="2530919"/>
            <a:ext cx="3864" cy="17399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58535" y="2226119"/>
            <a:ext cx="1932" cy="20447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55102" y="1972119"/>
            <a:ext cx="0" cy="22987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63080" y="5332179"/>
            <a:ext cx="689113" cy="0"/>
          </a:xfrm>
          <a:prstGeom prst="line">
            <a:avLst/>
          </a:prstGeom>
          <a:ln w="44450">
            <a:solidFill>
              <a:srgbClr val="008F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37723" y="5147513"/>
            <a:ext cx="5584927" cy="369332"/>
          </a:xfrm>
          <a:prstGeom prst="rect">
            <a:avLst/>
          </a:prstGeom>
          <a:noFill/>
        </p:spPr>
        <p:txBody>
          <a:bodyPr wrap="none" rtlCol="0">
            <a:spAutoFit/>
          </a:bodyPr>
          <a:lstStyle/>
          <a:p>
            <a:r>
              <a:rPr lang="en-US" dirty="0" smtClean="0"/>
              <a:t>Inhibitor 1: IC50 = EC50 = 100 </a:t>
            </a:r>
            <a:r>
              <a:rPr lang="en-US" dirty="0" err="1" smtClean="0"/>
              <a:t>nM</a:t>
            </a:r>
            <a:r>
              <a:rPr lang="en-US" dirty="0" smtClean="0"/>
              <a:t>, Max Inhibition = 100 %</a:t>
            </a:r>
            <a:endParaRPr lang="en-US" dirty="0"/>
          </a:p>
        </p:txBody>
      </p:sp>
      <p:cxnSp>
        <p:nvCxnSpPr>
          <p:cNvPr id="17" name="Straight Connector 16"/>
          <p:cNvCxnSpPr/>
          <p:nvPr/>
        </p:nvCxnSpPr>
        <p:spPr>
          <a:xfrm>
            <a:off x="1063080" y="5663481"/>
            <a:ext cx="689113"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937723" y="5478815"/>
            <a:ext cx="5790111" cy="369332"/>
          </a:xfrm>
          <a:prstGeom prst="rect">
            <a:avLst/>
          </a:prstGeom>
          <a:noFill/>
        </p:spPr>
        <p:txBody>
          <a:bodyPr wrap="none" rtlCol="0">
            <a:spAutoFit/>
          </a:bodyPr>
          <a:lstStyle/>
          <a:p>
            <a:r>
              <a:rPr lang="en-US" dirty="0" smtClean="0"/>
              <a:t>Inhibitor 2: IC50 = 3 </a:t>
            </a:r>
            <a:r>
              <a:rPr lang="en-US" dirty="0" err="1" smtClean="0"/>
              <a:t>μM</a:t>
            </a:r>
            <a:r>
              <a:rPr lang="en-US" dirty="0" smtClean="0"/>
              <a:t>, EC50 </a:t>
            </a:r>
            <a:r>
              <a:rPr lang="en-US" dirty="0"/>
              <a:t>= 1 </a:t>
            </a:r>
            <a:r>
              <a:rPr lang="en-US" dirty="0" err="1" smtClean="0"/>
              <a:t>μM</a:t>
            </a:r>
            <a:r>
              <a:rPr lang="en-US" dirty="0" smtClean="0"/>
              <a:t>, Max Inhibition = 80%</a:t>
            </a:r>
            <a:endParaRPr lang="en-US" dirty="0"/>
          </a:p>
        </p:txBody>
      </p:sp>
      <p:cxnSp>
        <p:nvCxnSpPr>
          <p:cNvPr id="19" name="Straight Connector 18"/>
          <p:cNvCxnSpPr/>
          <p:nvPr/>
        </p:nvCxnSpPr>
        <p:spPr>
          <a:xfrm>
            <a:off x="1063080" y="5994783"/>
            <a:ext cx="689113" cy="0"/>
          </a:xfrm>
          <a:prstGeom prst="line">
            <a:avLst/>
          </a:prstGeom>
          <a:ln w="44450">
            <a:solidFill>
              <a:srgbClr val="0432FF"/>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937723" y="5810117"/>
            <a:ext cx="6077048" cy="369332"/>
          </a:xfrm>
          <a:prstGeom prst="rect">
            <a:avLst/>
          </a:prstGeom>
          <a:noFill/>
        </p:spPr>
        <p:txBody>
          <a:bodyPr wrap="none" rtlCol="0">
            <a:spAutoFit/>
          </a:bodyPr>
          <a:lstStyle/>
          <a:p>
            <a:r>
              <a:rPr lang="en-US" dirty="0" smtClean="0"/>
              <a:t>Inhibitor 3: IC50 = 50 </a:t>
            </a:r>
            <a:r>
              <a:rPr lang="en-US" dirty="0" err="1" smtClean="0"/>
              <a:t>μM</a:t>
            </a:r>
            <a:r>
              <a:rPr lang="en-US" dirty="0"/>
              <a:t>, EC50 = 10 </a:t>
            </a:r>
            <a:r>
              <a:rPr lang="en-US" dirty="0" err="1" smtClean="0"/>
              <a:t>μM</a:t>
            </a:r>
            <a:r>
              <a:rPr lang="en-US" dirty="0" smtClean="0"/>
              <a:t>, Max Inhibition = 70%</a:t>
            </a: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2225718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58101" y="647700"/>
            <a:ext cx="3784600" cy="5078313"/>
          </a:xfrm>
          <a:prstGeom prst="rect">
            <a:avLst/>
          </a:prstGeom>
          <a:noFill/>
        </p:spPr>
        <p:txBody>
          <a:bodyPr wrap="square" rtlCol="0">
            <a:spAutoFit/>
          </a:bodyPr>
          <a:lstStyle/>
          <a:p>
            <a:pPr marL="285750" indent="-285750">
              <a:buFont typeface="Arial" charset="0"/>
              <a:buChar char="•"/>
            </a:pPr>
            <a:r>
              <a:rPr lang="en-US" dirty="0" smtClean="0"/>
              <a:t>For agonists it is important to know the maximum activation a compound reaches (</a:t>
            </a:r>
            <a:r>
              <a:rPr lang="en-US" dirty="0" err="1" smtClean="0"/>
              <a:t>Emax</a:t>
            </a:r>
            <a:r>
              <a:rPr lang="en-US" dirty="0" smtClean="0"/>
              <a:t>) and at which concentration it is reached (EC50).</a:t>
            </a:r>
          </a:p>
          <a:p>
            <a:pPr marL="285750" indent="-285750">
              <a:buFont typeface="Arial" charset="0"/>
              <a:buChar char="•"/>
            </a:pPr>
            <a:r>
              <a:rPr lang="en-US" dirty="0" smtClean="0"/>
              <a:t>Here the green agonist reaches a 2-fold activation already at 10nM but its maximum activation does not exceed 300%.</a:t>
            </a:r>
          </a:p>
          <a:p>
            <a:pPr marL="285750" indent="-285750">
              <a:buFont typeface="Arial" charset="0"/>
              <a:buChar char="•"/>
            </a:pPr>
            <a:r>
              <a:rPr lang="en-US" dirty="0" smtClean="0"/>
              <a:t>The blue agonist is completely inactive at 10nM but reaches &gt;500% activation at higher doses</a:t>
            </a:r>
          </a:p>
          <a:p>
            <a:pPr marL="285750" indent="-285750">
              <a:buFont typeface="Arial" charset="0"/>
              <a:buChar char="•"/>
            </a:pPr>
            <a:r>
              <a:rPr lang="en-US" dirty="0" smtClean="0"/>
              <a:t>Which profile is desirable depends on the therapeutic setting. Sometimes partial inhibition or </a:t>
            </a:r>
            <a:r>
              <a:rPr lang="en-US" dirty="0" err="1" smtClean="0"/>
              <a:t>agonism</a:t>
            </a:r>
            <a:r>
              <a:rPr lang="en-US" dirty="0" smtClean="0"/>
              <a:t> is preferred over full inhibition/</a:t>
            </a:r>
            <a:r>
              <a:rPr lang="en-US" dirty="0" err="1" smtClean="0"/>
              <a:t>agonism</a:t>
            </a:r>
            <a:r>
              <a:rPr lang="en-US" dirty="0" smtClean="0"/>
              <a:t>.</a:t>
            </a:r>
          </a:p>
          <a:p>
            <a:pPr marL="285750" indent="-285750">
              <a:buFont typeface="Arial" charset="0"/>
              <a:buChar char="•"/>
            </a:pPr>
            <a:endParaRPr lang="en-US" dirty="0"/>
          </a:p>
        </p:txBody>
      </p:sp>
      <p:cxnSp>
        <p:nvCxnSpPr>
          <p:cNvPr id="4" name="Straight Connector 3"/>
          <p:cNvCxnSpPr/>
          <p:nvPr/>
        </p:nvCxnSpPr>
        <p:spPr>
          <a:xfrm>
            <a:off x="1063080" y="5477330"/>
            <a:ext cx="689113" cy="0"/>
          </a:xfrm>
          <a:prstGeom prst="line">
            <a:avLst/>
          </a:prstGeom>
          <a:ln w="44450">
            <a:solidFill>
              <a:srgbClr val="008F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937723" y="5292664"/>
            <a:ext cx="4885248" cy="369332"/>
          </a:xfrm>
          <a:prstGeom prst="rect">
            <a:avLst/>
          </a:prstGeom>
          <a:noFill/>
        </p:spPr>
        <p:txBody>
          <a:bodyPr wrap="none" rtlCol="0">
            <a:spAutoFit/>
          </a:bodyPr>
          <a:lstStyle/>
          <a:p>
            <a:r>
              <a:rPr lang="en-US" dirty="0" smtClean="0"/>
              <a:t>Agonist 1: EC50 = 10 </a:t>
            </a:r>
            <a:r>
              <a:rPr lang="en-US" dirty="0" err="1" smtClean="0"/>
              <a:t>nM</a:t>
            </a:r>
            <a:r>
              <a:rPr lang="en-US" dirty="0" smtClean="0"/>
              <a:t>, Max Activation = 300 %</a:t>
            </a:r>
            <a:endParaRPr lang="en-US" dirty="0"/>
          </a:p>
        </p:txBody>
      </p:sp>
      <p:cxnSp>
        <p:nvCxnSpPr>
          <p:cNvPr id="6" name="Straight Connector 5"/>
          <p:cNvCxnSpPr/>
          <p:nvPr/>
        </p:nvCxnSpPr>
        <p:spPr>
          <a:xfrm>
            <a:off x="1063080" y="5808632"/>
            <a:ext cx="689113"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37723" y="5623966"/>
            <a:ext cx="4603120" cy="369332"/>
          </a:xfrm>
          <a:prstGeom prst="rect">
            <a:avLst/>
          </a:prstGeom>
          <a:noFill/>
        </p:spPr>
        <p:txBody>
          <a:bodyPr wrap="none" rtlCol="0">
            <a:spAutoFit/>
          </a:bodyPr>
          <a:lstStyle/>
          <a:p>
            <a:r>
              <a:rPr lang="en-US" dirty="0" smtClean="0"/>
              <a:t>Agonist 2: EC50 = </a:t>
            </a:r>
            <a:r>
              <a:rPr lang="en-US" dirty="0"/>
              <a:t>1</a:t>
            </a:r>
            <a:r>
              <a:rPr lang="en-US" dirty="0" smtClean="0"/>
              <a:t> </a:t>
            </a:r>
            <a:r>
              <a:rPr lang="en-US" dirty="0" err="1" smtClean="0"/>
              <a:t>μM</a:t>
            </a:r>
            <a:r>
              <a:rPr lang="en-US" dirty="0" smtClean="0"/>
              <a:t>, Max Activation = 450%</a:t>
            </a:r>
            <a:endParaRPr lang="en-US" dirty="0"/>
          </a:p>
        </p:txBody>
      </p:sp>
      <p:cxnSp>
        <p:nvCxnSpPr>
          <p:cNvPr id="8" name="Straight Connector 7"/>
          <p:cNvCxnSpPr/>
          <p:nvPr/>
        </p:nvCxnSpPr>
        <p:spPr>
          <a:xfrm>
            <a:off x="1063080" y="6139934"/>
            <a:ext cx="689113" cy="0"/>
          </a:xfrm>
          <a:prstGeom prst="line">
            <a:avLst/>
          </a:prstGeom>
          <a:ln w="44450">
            <a:solidFill>
              <a:srgbClr val="0432FF"/>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37723" y="5955268"/>
            <a:ext cx="4720138" cy="369332"/>
          </a:xfrm>
          <a:prstGeom prst="rect">
            <a:avLst/>
          </a:prstGeom>
          <a:noFill/>
        </p:spPr>
        <p:txBody>
          <a:bodyPr wrap="none" rtlCol="0">
            <a:spAutoFit/>
          </a:bodyPr>
          <a:lstStyle/>
          <a:p>
            <a:r>
              <a:rPr lang="en-US" dirty="0" smtClean="0"/>
              <a:t>Agonist 3: EC50 = </a:t>
            </a:r>
            <a:r>
              <a:rPr lang="en-US" dirty="0"/>
              <a:t>1</a:t>
            </a:r>
            <a:r>
              <a:rPr lang="en-US" dirty="0" smtClean="0"/>
              <a:t>0 </a:t>
            </a:r>
            <a:r>
              <a:rPr lang="en-US" dirty="0" err="1" smtClean="0"/>
              <a:t>μM</a:t>
            </a:r>
            <a:r>
              <a:rPr lang="en-US" dirty="0"/>
              <a:t>, </a:t>
            </a:r>
            <a:r>
              <a:rPr lang="en-US" dirty="0" smtClean="0"/>
              <a:t>Max Activation = 550%</a:t>
            </a:r>
            <a:endParaRPr lang="en-US" dirty="0"/>
          </a:p>
        </p:txBody>
      </p:sp>
      <p:pic>
        <p:nvPicPr>
          <p:cNvPr id="10" name="Picture 9"/>
          <p:cNvPicPr>
            <a:picLocks noChangeAspect="1"/>
          </p:cNvPicPr>
          <p:nvPr/>
        </p:nvPicPr>
        <p:blipFill>
          <a:blip r:embed="rId2"/>
          <a:stretch>
            <a:fillRect/>
          </a:stretch>
        </p:blipFill>
        <p:spPr>
          <a:xfrm>
            <a:off x="566122" y="807181"/>
            <a:ext cx="6857027" cy="4192211"/>
          </a:xfrm>
          <a:prstGeom prst="rect">
            <a:avLst/>
          </a:prstGeom>
        </p:spPr>
      </p:pic>
      <p:sp>
        <p:nvSpPr>
          <p:cNvPr id="2" name="Date Placeholder 1"/>
          <p:cNvSpPr>
            <a:spLocks noGrp="1"/>
          </p:cNvSpPr>
          <p:nvPr>
            <p:ph type="dt" sz="half" idx="10"/>
          </p:nvPr>
        </p:nvSpPr>
        <p:spPr/>
        <p:txBody>
          <a:bodyPr/>
          <a:lstStyle/>
          <a:p>
            <a:r>
              <a:rPr lang="de-DE" smtClean="0"/>
              <a:t>Daniel Seeliger</a:t>
            </a:r>
            <a:endParaRPr lang="en-US"/>
          </a:p>
        </p:txBody>
      </p:sp>
      <p:sp>
        <p:nvSpPr>
          <p:cNvPr id="11" name="Footer Placeholder 10"/>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385814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5012" y="302658"/>
            <a:ext cx="10185400" cy="1200329"/>
          </a:xfrm>
          <a:prstGeom prst="rect">
            <a:avLst/>
          </a:prstGeom>
          <a:noFill/>
        </p:spPr>
        <p:txBody>
          <a:bodyPr wrap="square" rtlCol="0">
            <a:spAutoFit/>
          </a:bodyPr>
          <a:lstStyle/>
          <a:p>
            <a:pPr marL="285750" indent="-285750">
              <a:buFont typeface="Arial" charset="0"/>
              <a:buChar char="•"/>
            </a:pPr>
            <a:r>
              <a:rPr lang="en-US" dirty="0" smtClean="0"/>
              <a:t>The K</a:t>
            </a:r>
            <a:r>
              <a:rPr lang="en-US" baseline="-25000" dirty="0" smtClean="0"/>
              <a:t>D</a:t>
            </a:r>
            <a:r>
              <a:rPr lang="en-US" dirty="0" smtClean="0"/>
              <a:t> is a thermodynamic property determined by the free energy of binding. It depends on buffer conditions (salts, pH) but not on the presence or absence of other ligands</a:t>
            </a:r>
          </a:p>
          <a:p>
            <a:pPr marL="285750" indent="-285750">
              <a:buFont typeface="Arial" charset="0"/>
              <a:buChar char="•"/>
            </a:pPr>
            <a:r>
              <a:rPr lang="en-US" dirty="0" smtClean="0"/>
              <a:t>Functional readouts like IC50 and EC50 describe the activity of a protein and therefore are dependent on the presence of other ligands (competition).</a:t>
            </a:r>
            <a:endParaRPr lang="en-US" dirty="0"/>
          </a:p>
        </p:txBody>
      </p:sp>
      <p:grpSp>
        <p:nvGrpSpPr>
          <p:cNvPr id="47" name="Group 46"/>
          <p:cNvGrpSpPr/>
          <p:nvPr/>
        </p:nvGrpSpPr>
        <p:grpSpPr>
          <a:xfrm>
            <a:off x="1012136" y="4705153"/>
            <a:ext cx="1728378" cy="1585802"/>
            <a:chOff x="348288" y="3997562"/>
            <a:chExt cx="2392226" cy="2293393"/>
          </a:xfrm>
        </p:grpSpPr>
        <p:sp>
          <p:nvSpPr>
            <p:cNvPr id="10" name="Freeform 9"/>
            <p:cNvSpPr/>
            <p:nvPr/>
          </p:nvSpPr>
          <p:spPr>
            <a:xfrm>
              <a:off x="348288" y="3997562"/>
              <a:ext cx="2008275" cy="2293393"/>
            </a:xfrm>
            <a:custGeom>
              <a:avLst/>
              <a:gdLst>
                <a:gd name="connsiteX0" fmla="*/ 1365175 w 2008275"/>
                <a:gd name="connsiteY0" fmla="*/ 450849 h 2293393"/>
                <a:gd name="connsiteX1" fmla="*/ 848341 w 2008275"/>
                <a:gd name="connsiteY1" fmla="*/ 275 h 2293393"/>
                <a:gd name="connsiteX2" fmla="*/ 198984 w 2008275"/>
                <a:gd name="connsiteY2" fmla="*/ 397841 h 2293393"/>
                <a:gd name="connsiteX3" fmla="*/ 201 w 2008275"/>
                <a:gd name="connsiteY3" fmla="*/ 1206223 h 2293393"/>
                <a:gd name="connsiteX4" fmla="*/ 172480 w 2008275"/>
                <a:gd name="connsiteY4" fmla="*/ 2094119 h 2293393"/>
                <a:gd name="connsiteX5" fmla="*/ 649558 w 2008275"/>
                <a:gd name="connsiteY5" fmla="*/ 2292901 h 2293393"/>
                <a:gd name="connsiteX6" fmla="*/ 1829001 w 2008275"/>
                <a:gd name="connsiteY6" fmla="*/ 2067615 h 2293393"/>
                <a:gd name="connsiteX7" fmla="*/ 1988027 w 2008275"/>
                <a:gd name="connsiteY7" fmla="*/ 1524275 h 2293393"/>
                <a:gd name="connsiteX8" fmla="*/ 1669975 w 2008275"/>
                <a:gd name="connsiteY8" fmla="*/ 1086954 h 2293393"/>
                <a:gd name="connsiteX9" fmla="*/ 821836 w 2008275"/>
                <a:gd name="connsiteY9" fmla="*/ 755649 h 2293393"/>
                <a:gd name="connsiteX10" fmla="*/ 1060375 w 2008275"/>
                <a:gd name="connsiteY10" fmla="*/ 490606 h 2293393"/>
                <a:gd name="connsiteX11" fmla="*/ 1365175 w 2008275"/>
                <a:gd name="connsiteY11" fmla="*/ 450849 h 2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8275" h="2293393">
                  <a:moveTo>
                    <a:pt x="1365175" y="450849"/>
                  </a:moveTo>
                  <a:cubicBezTo>
                    <a:pt x="1329836" y="369127"/>
                    <a:pt x="1042706" y="9110"/>
                    <a:pt x="848341" y="275"/>
                  </a:cubicBezTo>
                  <a:cubicBezTo>
                    <a:pt x="653976" y="-8560"/>
                    <a:pt x="340341" y="196850"/>
                    <a:pt x="198984" y="397841"/>
                  </a:cubicBezTo>
                  <a:cubicBezTo>
                    <a:pt x="57627" y="598832"/>
                    <a:pt x="4618" y="923510"/>
                    <a:pt x="201" y="1206223"/>
                  </a:cubicBezTo>
                  <a:cubicBezTo>
                    <a:pt x="-4216" y="1488936"/>
                    <a:pt x="64254" y="1913006"/>
                    <a:pt x="172480" y="2094119"/>
                  </a:cubicBezTo>
                  <a:cubicBezTo>
                    <a:pt x="280706" y="2275232"/>
                    <a:pt x="373471" y="2297318"/>
                    <a:pt x="649558" y="2292901"/>
                  </a:cubicBezTo>
                  <a:cubicBezTo>
                    <a:pt x="925645" y="2288484"/>
                    <a:pt x="1605923" y="2195719"/>
                    <a:pt x="1829001" y="2067615"/>
                  </a:cubicBezTo>
                  <a:cubicBezTo>
                    <a:pt x="2052079" y="1939511"/>
                    <a:pt x="2014531" y="1687718"/>
                    <a:pt x="1988027" y="1524275"/>
                  </a:cubicBezTo>
                  <a:cubicBezTo>
                    <a:pt x="1961523" y="1360832"/>
                    <a:pt x="1864340" y="1215058"/>
                    <a:pt x="1669975" y="1086954"/>
                  </a:cubicBezTo>
                  <a:cubicBezTo>
                    <a:pt x="1475610" y="958850"/>
                    <a:pt x="923436" y="855040"/>
                    <a:pt x="821836" y="755649"/>
                  </a:cubicBezTo>
                  <a:cubicBezTo>
                    <a:pt x="720236" y="656258"/>
                    <a:pt x="963193" y="536988"/>
                    <a:pt x="1060375" y="490606"/>
                  </a:cubicBezTo>
                  <a:cubicBezTo>
                    <a:pt x="1157557" y="444224"/>
                    <a:pt x="1400514" y="532571"/>
                    <a:pt x="1365175" y="450849"/>
                  </a:cubicBez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rot="11295707">
              <a:off x="785812" y="4534657"/>
              <a:ext cx="1954702" cy="609601"/>
              <a:chOff x="5247861" y="1444486"/>
              <a:chExt cx="1954702" cy="609601"/>
            </a:xfrm>
          </p:grpSpPr>
          <p:sp>
            <p:nvSpPr>
              <p:cNvPr id="13" name="Oval 12"/>
              <p:cNvSpPr/>
              <p:nvPr/>
            </p:nvSpPr>
            <p:spPr>
              <a:xfrm>
                <a:off x="5247861"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565914"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877342" y="1444486"/>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gular Pentagon 15"/>
              <p:cNvSpPr/>
              <p:nvPr/>
            </p:nvSpPr>
            <p:spPr>
              <a:xfrm>
                <a:off x="6188770" y="1630016"/>
                <a:ext cx="357809" cy="331305"/>
              </a:xfrm>
              <a:prstGeom prst="pentagon">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p:cNvSpPr/>
              <p:nvPr/>
            </p:nvSpPr>
            <p:spPr>
              <a:xfrm>
                <a:off x="6513450" y="1815547"/>
                <a:ext cx="689113" cy="238540"/>
              </a:xfrm>
              <a:prstGeom prst="round2Same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rot="16200000">
            <a:off x="3651254" y="2385215"/>
            <a:ext cx="1177718" cy="542865"/>
            <a:chOff x="5247861" y="1444486"/>
            <a:chExt cx="1954702" cy="609601"/>
          </a:xfrm>
        </p:grpSpPr>
        <p:sp>
          <p:nvSpPr>
            <p:cNvPr id="19" name="Oval 18"/>
            <p:cNvSpPr/>
            <p:nvPr/>
          </p:nvSpPr>
          <p:spPr>
            <a:xfrm>
              <a:off x="5247861"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565914"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877342" y="1444486"/>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gular Pentagon 21"/>
            <p:cNvSpPr/>
            <p:nvPr/>
          </p:nvSpPr>
          <p:spPr>
            <a:xfrm>
              <a:off x="6188770" y="1630016"/>
              <a:ext cx="357809" cy="331305"/>
            </a:xfrm>
            <a:prstGeom prst="pentagon">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Same Side Corner Rectangle 22"/>
            <p:cNvSpPr/>
            <p:nvPr/>
          </p:nvSpPr>
          <p:spPr>
            <a:xfrm>
              <a:off x="6513450" y="1815547"/>
              <a:ext cx="689113" cy="238540"/>
            </a:xfrm>
            <a:prstGeom prst="round2Same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6159413" y="4533900"/>
            <a:ext cx="1528316" cy="1757056"/>
            <a:chOff x="5656018" y="3997563"/>
            <a:chExt cx="2031711" cy="2293393"/>
          </a:xfrm>
        </p:grpSpPr>
        <p:sp>
          <p:nvSpPr>
            <p:cNvPr id="11" name="Freeform 10"/>
            <p:cNvSpPr/>
            <p:nvPr/>
          </p:nvSpPr>
          <p:spPr>
            <a:xfrm rot="727269">
              <a:off x="6328156" y="4597114"/>
              <a:ext cx="1359573" cy="408962"/>
            </a:xfrm>
            <a:custGeom>
              <a:avLst/>
              <a:gdLst>
                <a:gd name="connsiteX0" fmla="*/ 764655 w 1359573"/>
                <a:gd name="connsiteY0" fmla="*/ 33456 h 466668"/>
                <a:gd name="connsiteX1" fmla="*/ 406846 w 1359573"/>
                <a:gd name="connsiteY1" fmla="*/ 6951 h 466668"/>
                <a:gd name="connsiteX2" fmla="*/ 168307 w 1359573"/>
                <a:gd name="connsiteY2" fmla="*/ 99717 h 466668"/>
                <a:gd name="connsiteX3" fmla="*/ 9281 w 1359573"/>
                <a:gd name="connsiteY3" fmla="*/ 245491 h 466668"/>
                <a:gd name="connsiteX4" fmla="*/ 446603 w 1359573"/>
                <a:gd name="connsiteY4" fmla="*/ 457525 h 466668"/>
                <a:gd name="connsiteX5" fmla="*/ 804412 w 1359573"/>
                <a:gd name="connsiteY5" fmla="*/ 431021 h 466668"/>
                <a:gd name="connsiteX6" fmla="*/ 1148968 w 1359573"/>
                <a:gd name="connsiteY6" fmla="*/ 404517 h 466668"/>
                <a:gd name="connsiteX7" fmla="*/ 1347751 w 1359573"/>
                <a:gd name="connsiteY7" fmla="*/ 245491 h 466668"/>
                <a:gd name="connsiteX8" fmla="*/ 764655 w 1359573"/>
                <a:gd name="connsiteY8" fmla="*/ 33456 h 46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573" h="466668">
                  <a:moveTo>
                    <a:pt x="764655" y="33456"/>
                  </a:moveTo>
                  <a:cubicBezTo>
                    <a:pt x="607838" y="-6301"/>
                    <a:pt x="506237" y="-4092"/>
                    <a:pt x="406846" y="6951"/>
                  </a:cubicBezTo>
                  <a:cubicBezTo>
                    <a:pt x="307455" y="17994"/>
                    <a:pt x="234568" y="59960"/>
                    <a:pt x="168307" y="99717"/>
                  </a:cubicBezTo>
                  <a:cubicBezTo>
                    <a:pt x="102046" y="139474"/>
                    <a:pt x="-37102" y="185856"/>
                    <a:pt x="9281" y="245491"/>
                  </a:cubicBezTo>
                  <a:cubicBezTo>
                    <a:pt x="55664" y="305126"/>
                    <a:pt x="314081" y="426603"/>
                    <a:pt x="446603" y="457525"/>
                  </a:cubicBezTo>
                  <a:cubicBezTo>
                    <a:pt x="579125" y="488447"/>
                    <a:pt x="804412" y="431021"/>
                    <a:pt x="804412" y="431021"/>
                  </a:cubicBezTo>
                  <a:cubicBezTo>
                    <a:pt x="921473" y="422186"/>
                    <a:pt x="1058412" y="435439"/>
                    <a:pt x="1148968" y="404517"/>
                  </a:cubicBezTo>
                  <a:cubicBezTo>
                    <a:pt x="1239525" y="373595"/>
                    <a:pt x="1405177" y="302917"/>
                    <a:pt x="1347751" y="245491"/>
                  </a:cubicBezTo>
                  <a:cubicBezTo>
                    <a:pt x="1290325" y="188065"/>
                    <a:pt x="921472" y="73213"/>
                    <a:pt x="764655" y="33456"/>
                  </a:cubicBezTo>
                  <a:close/>
                </a:path>
              </a:pathLst>
            </a:custGeom>
            <a:gradFill flip="none" rotWithShape="1">
              <a:gsLst>
                <a:gs pos="0">
                  <a:schemeClr val="accent2">
                    <a:lumMod val="31000"/>
                    <a:lumOff val="6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5656018" y="3997563"/>
              <a:ext cx="2008275" cy="2293393"/>
            </a:xfrm>
            <a:custGeom>
              <a:avLst/>
              <a:gdLst>
                <a:gd name="connsiteX0" fmla="*/ 1365175 w 2008275"/>
                <a:gd name="connsiteY0" fmla="*/ 450849 h 2293393"/>
                <a:gd name="connsiteX1" fmla="*/ 848341 w 2008275"/>
                <a:gd name="connsiteY1" fmla="*/ 275 h 2293393"/>
                <a:gd name="connsiteX2" fmla="*/ 198984 w 2008275"/>
                <a:gd name="connsiteY2" fmla="*/ 397841 h 2293393"/>
                <a:gd name="connsiteX3" fmla="*/ 201 w 2008275"/>
                <a:gd name="connsiteY3" fmla="*/ 1206223 h 2293393"/>
                <a:gd name="connsiteX4" fmla="*/ 172480 w 2008275"/>
                <a:gd name="connsiteY4" fmla="*/ 2094119 h 2293393"/>
                <a:gd name="connsiteX5" fmla="*/ 649558 w 2008275"/>
                <a:gd name="connsiteY5" fmla="*/ 2292901 h 2293393"/>
                <a:gd name="connsiteX6" fmla="*/ 1829001 w 2008275"/>
                <a:gd name="connsiteY6" fmla="*/ 2067615 h 2293393"/>
                <a:gd name="connsiteX7" fmla="*/ 1988027 w 2008275"/>
                <a:gd name="connsiteY7" fmla="*/ 1524275 h 2293393"/>
                <a:gd name="connsiteX8" fmla="*/ 1669975 w 2008275"/>
                <a:gd name="connsiteY8" fmla="*/ 1086954 h 2293393"/>
                <a:gd name="connsiteX9" fmla="*/ 821836 w 2008275"/>
                <a:gd name="connsiteY9" fmla="*/ 755649 h 2293393"/>
                <a:gd name="connsiteX10" fmla="*/ 1060375 w 2008275"/>
                <a:gd name="connsiteY10" fmla="*/ 490606 h 2293393"/>
                <a:gd name="connsiteX11" fmla="*/ 1365175 w 2008275"/>
                <a:gd name="connsiteY11" fmla="*/ 450849 h 2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8275" h="2293393">
                  <a:moveTo>
                    <a:pt x="1365175" y="450849"/>
                  </a:moveTo>
                  <a:cubicBezTo>
                    <a:pt x="1329836" y="369127"/>
                    <a:pt x="1042706" y="9110"/>
                    <a:pt x="848341" y="275"/>
                  </a:cubicBezTo>
                  <a:cubicBezTo>
                    <a:pt x="653976" y="-8560"/>
                    <a:pt x="340341" y="196850"/>
                    <a:pt x="198984" y="397841"/>
                  </a:cubicBezTo>
                  <a:cubicBezTo>
                    <a:pt x="57627" y="598832"/>
                    <a:pt x="4618" y="923510"/>
                    <a:pt x="201" y="1206223"/>
                  </a:cubicBezTo>
                  <a:cubicBezTo>
                    <a:pt x="-4216" y="1488936"/>
                    <a:pt x="64254" y="1913006"/>
                    <a:pt x="172480" y="2094119"/>
                  </a:cubicBezTo>
                  <a:cubicBezTo>
                    <a:pt x="280706" y="2275232"/>
                    <a:pt x="373471" y="2297318"/>
                    <a:pt x="649558" y="2292901"/>
                  </a:cubicBezTo>
                  <a:cubicBezTo>
                    <a:pt x="925645" y="2288484"/>
                    <a:pt x="1605923" y="2195719"/>
                    <a:pt x="1829001" y="2067615"/>
                  </a:cubicBezTo>
                  <a:cubicBezTo>
                    <a:pt x="2052079" y="1939511"/>
                    <a:pt x="2014531" y="1687718"/>
                    <a:pt x="1988027" y="1524275"/>
                  </a:cubicBezTo>
                  <a:cubicBezTo>
                    <a:pt x="1961523" y="1360832"/>
                    <a:pt x="1864340" y="1215058"/>
                    <a:pt x="1669975" y="1086954"/>
                  </a:cubicBezTo>
                  <a:cubicBezTo>
                    <a:pt x="1475610" y="958850"/>
                    <a:pt x="923436" y="855040"/>
                    <a:pt x="821836" y="755649"/>
                  </a:cubicBezTo>
                  <a:cubicBezTo>
                    <a:pt x="720236" y="656258"/>
                    <a:pt x="963193" y="536988"/>
                    <a:pt x="1060375" y="490606"/>
                  </a:cubicBezTo>
                  <a:cubicBezTo>
                    <a:pt x="1157557" y="444224"/>
                    <a:pt x="1400514" y="532571"/>
                    <a:pt x="1365175" y="450849"/>
                  </a:cubicBez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25"/>
          <p:cNvSpPr/>
          <p:nvPr/>
        </p:nvSpPr>
        <p:spPr>
          <a:xfrm>
            <a:off x="1921394" y="1830960"/>
            <a:ext cx="1503418" cy="1683567"/>
          </a:xfrm>
          <a:custGeom>
            <a:avLst/>
            <a:gdLst>
              <a:gd name="connsiteX0" fmla="*/ 1365175 w 2008275"/>
              <a:gd name="connsiteY0" fmla="*/ 450849 h 2293393"/>
              <a:gd name="connsiteX1" fmla="*/ 848341 w 2008275"/>
              <a:gd name="connsiteY1" fmla="*/ 275 h 2293393"/>
              <a:gd name="connsiteX2" fmla="*/ 198984 w 2008275"/>
              <a:gd name="connsiteY2" fmla="*/ 397841 h 2293393"/>
              <a:gd name="connsiteX3" fmla="*/ 201 w 2008275"/>
              <a:gd name="connsiteY3" fmla="*/ 1206223 h 2293393"/>
              <a:gd name="connsiteX4" fmla="*/ 172480 w 2008275"/>
              <a:gd name="connsiteY4" fmla="*/ 2094119 h 2293393"/>
              <a:gd name="connsiteX5" fmla="*/ 649558 w 2008275"/>
              <a:gd name="connsiteY5" fmla="*/ 2292901 h 2293393"/>
              <a:gd name="connsiteX6" fmla="*/ 1829001 w 2008275"/>
              <a:gd name="connsiteY6" fmla="*/ 2067615 h 2293393"/>
              <a:gd name="connsiteX7" fmla="*/ 1988027 w 2008275"/>
              <a:gd name="connsiteY7" fmla="*/ 1524275 h 2293393"/>
              <a:gd name="connsiteX8" fmla="*/ 1669975 w 2008275"/>
              <a:gd name="connsiteY8" fmla="*/ 1086954 h 2293393"/>
              <a:gd name="connsiteX9" fmla="*/ 821836 w 2008275"/>
              <a:gd name="connsiteY9" fmla="*/ 755649 h 2293393"/>
              <a:gd name="connsiteX10" fmla="*/ 1060375 w 2008275"/>
              <a:gd name="connsiteY10" fmla="*/ 490606 h 2293393"/>
              <a:gd name="connsiteX11" fmla="*/ 1365175 w 2008275"/>
              <a:gd name="connsiteY11" fmla="*/ 450849 h 2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8275" h="2293393">
                <a:moveTo>
                  <a:pt x="1365175" y="450849"/>
                </a:moveTo>
                <a:cubicBezTo>
                  <a:pt x="1329836" y="369127"/>
                  <a:pt x="1042706" y="9110"/>
                  <a:pt x="848341" y="275"/>
                </a:cubicBezTo>
                <a:cubicBezTo>
                  <a:pt x="653976" y="-8560"/>
                  <a:pt x="340341" y="196850"/>
                  <a:pt x="198984" y="397841"/>
                </a:cubicBezTo>
                <a:cubicBezTo>
                  <a:pt x="57627" y="598832"/>
                  <a:pt x="4618" y="923510"/>
                  <a:pt x="201" y="1206223"/>
                </a:cubicBezTo>
                <a:cubicBezTo>
                  <a:pt x="-4216" y="1488936"/>
                  <a:pt x="64254" y="1913006"/>
                  <a:pt x="172480" y="2094119"/>
                </a:cubicBezTo>
                <a:cubicBezTo>
                  <a:pt x="280706" y="2275232"/>
                  <a:pt x="373471" y="2297318"/>
                  <a:pt x="649558" y="2292901"/>
                </a:cubicBezTo>
                <a:cubicBezTo>
                  <a:pt x="925645" y="2288484"/>
                  <a:pt x="1605923" y="2195719"/>
                  <a:pt x="1829001" y="2067615"/>
                </a:cubicBezTo>
                <a:cubicBezTo>
                  <a:pt x="2052079" y="1939511"/>
                  <a:pt x="2014531" y="1687718"/>
                  <a:pt x="1988027" y="1524275"/>
                </a:cubicBezTo>
                <a:cubicBezTo>
                  <a:pt x="1961523" y="1360832"/>
                  <a:pt x="1864340" y="1215058"/>
                  <a:pt x="1669975" y="1086954"/>
                </a:cubicBezTo>
                <a:cubicBezTo>
                  <a:pt x="1475610" y="958850"/>
                  <a:pt x="923436" y="855040"/>
                  <a:pt x="821836" y="755649"/>
                </a:cubicBezTo>
                <a:cubicBezTo>
                  <a:pt x="720236" y="656258"/>
                  <a:pt x="963193" y="536988"/>
                  <a:pt x="1060375" y="490606"/>
                </a:cubicBezTo>
                <a:cubicBezTo>
                  <a:pt x="1157557" y="444224"/>
                  <a:pt x="1400514" y="532571"/>
                  <a:pt x="1365175" y="450849"/>
                </a:cubicBez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rot="5234862">
            <a:off x="3165010" y="5073228"/>
            <a:ext cx="1003923" cy="254400"/>
          </a:xfrm>
          <a:custGeom>
            <a:avLst/>
            <a:gdLst>
              <a:gd name="connsiteX0" fmla="*/ 764655 w 1359573"/>
              <a:gd name="connsiteY0" fmla="*/ 33456 h 466668"/>
              <a:gd name="connsiteX1" fmla="*/ 406846 w 1359573"/>
              <a:gd name="connsiteY1" fmla="*/ 6951 h 466668"/>
              <a:gd name="connsiteX2" fmla="*/ 168307 w 1359573"/>
              <a:gd name="connsiteY2" fmla="*/ 99717 h 466668"/>
              <a:gd name="connsiteX3" fmla="*/ 9281 w 1359573"/>
              <a:gd name="connsiteY3" fmla="*/ 245491 h 466668"/>
              <a:gd name="connsiteX4" fmla="*/ 446603 w 1359573"/>
              <a:gd name="connsiteY4" fmla="*/ 457525 h 466668"/>
              <a:gd name="connsiteX5" fmla="*/ 804412 w 1359573"/>
              <a:gd name="connsiteY5" fmla="*/ 431021 h 466668"/>
              <a:gd name="connsiteX6" fmla="*/ 1148968 w 1359573"/>
              <a:gd name="connsiteY6" fmla="*/ 404517 h 466668"/>
              <a:gd name="connsiteX7" fmla="*/ 1347751 w 1359573"/>
              <a:gd name="connsiteY7" fmla="*/ 245491 h 466668"/>
              <a:gd name="connsiteX8" fmla="*/ 764655 w 1359573"/>
              <a:gd name="connsiteY8" fmla="*/ 33456 h 46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573" h="466668">
                <a:moveTo>
                  <a:pt x="764655" y="33456"/>
                </a:moveTo>
                <a:cubicBezTo>
                  <a:pt x="607838" y="-6301"/>
                  <a:pt x="506237" y="-4092"/>
                  <a:pt x="406846" y="6951"/>
                </a:cubicBezTo>
                <a:cubicBezTo>
                  <a:pt x="307455" y="17994"/>
                  <a:pt x="234568" y="59960"/>
                  <a:pt x="168307" y="99717"/>
                </a:cubicBezTo>
                <a:cubicBezTo>
                  <a:pt x="102046" y="139474"/>
                  <a:pt x="-37102" y="185856"/>
                  <a:pt x="9281" y="245491"/>
                </a:cubicBezTo>
                <a:cubicBezTo>
                  <a:pt x="55664" y="305126"/>
                  <a:pt x="314081" y="426603"/>
                  <a:pt x="446603" y="457525"/>
                </a:cubicBezTo>
                <a:cubicBezTo>
                  <a:pt x="579125" y="488447"/>
                  <a:pt x="804412" y="431021"/>
                  <a:pt x="804412" y="431021"/>
                </a:cubicBezTo>
                <a:cubicBezTo>
                  <a:pt x="921473" y="422186"/>
                  <a:pt x="1058412" y="435439"/>
                  <a:pt x="1148968" y="404517"/>
                </a:cubicBezTo>
                <a:cubicBezTo>
                  <a:pt x="1239525" y="373595"/>
                  <a:pt x="1405177" y="302917"/>
                  <a:pt x="1347751" y="245491"/>
                </a:cubicBezTo>
                <a:cubicBezTo>
                  <a:pt x="1290325" y="188065"/>
                  <a:pt x="921472" y="73213"/>
                  <a:pt x="764655" y="33456"/>
                </a:cubicBezTo>
                <a:close/>
              </a:path>
            </a:pathLst>
          </a:custGeom>
          <a:gradFill flip="none" rotWithShape="1">
            <a:gsLst>
              <a:gs pos="0">
                <a:schemeClr val="accent2">
                  <a:lumMod val="31000"/>
                  <a:lumOff val="6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rot="16200000">
            <a:off x="7955081" y="5040700"/>
            <a:ext cx="1310934" cy="615407"/>
            <a:chOff x="5247861" y="1444486"/>
            <a:chExt cx="1954702" cy="609601"/>
          </a:xfrm>
        </p:grpSpPr>
        <p:sp>
          <p:nvSpPr>
            <p:cNvPr id="29" name="Oval 28"/>
            <p:cNvSpPr/>
            <p:nvPr/>
          </p:nvSpPr>
          <p:spPr>
            <a:xfrm>
              <a:off x="5247861"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565914"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877342" y="1444486"/>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gular Pentagon 31"/>
            <p:cNvSpPr/>
            <p:nvPr/>
          </p:nvSpPr>
          <p:spPr>
            <a:xfrm>
              <a:off x="6188770" y="1630016"/>
              <a:ext cx="357809" cy="331305"/>
            </a:xfrm>
            <a:prstGeom prst="pentagon">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 Same Side Corner Rectangle 32"/>
            <p:cNvSpPr/>
            <p:nvPr/>
          </p:nvSpPr>
          <p:spPr>
            <a:xfrm>
              <a:off x="6513450" y="1815547"/>
              <a:ext cx="689113" cy="238540"/>
            </a:xfrm>
            <a:prstGeom prst="round2Same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4" name="Straight Arrow Connector 33"/>
          <p:cNvCxnSpPr/>
          <p:nvPr/>
        </p:nvCxnSpPr>
        <p:spPr>
          <a:xfrm flipH="1">
            <a:off x="1924824" y="3949244"/>
            <a:ext cx="707289" cy="7401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2239576" y="3968334"/>
            <a:ext cx="775922" cy="799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216346" y="3682771"/>
            <a:ext cx="681366" cy="9826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5483229" y="3615851"/>
            <a:ext cx="730855" cy="10735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16174" y="3561548"/>
            <a:ext cx="795411" cy="369332"/>
          </a:xfrm>
          <a:prstGeom prst="rect">
            <a:avLst/>
          </a:prstGeom>
          <a:noFill/>
        </p:spPr>
        <p:txBody>
          <a:bodyPr wrap="none" rtlCol="0">
            <a:spAutoFit/>
          </a:bodyPr>
          <a:lstStyle/>
          <a:p>
            <a:r>
              <a:rPr lang="en-US" smtClean="0"/>
              <a:t>Kinase</a:t>
            </a:r>
            <a:endParaRPr lang="en-US"/>
          </a:p>
        </p:txBody>
      </p:sp>
      <p:sp>
        <p:nvSpPr>
          <p:cNvPr id="39" name="TextBox 38"/>
          <p:cNvSpPr txBox="1"/>
          <p:nvPr/>
        </p:nvSpPr>
        <p:spPr>
          <a:xfrm>
            <a:off x="3868634" y="3313439"/>
            <a:ext cx="530530" cy="369332"/>
          </a:xfrm>
          <a:prstGeom prst="rect">
            <a:avLst/>
          </a:prstGeom>
          <a:noFill/>
        </p:spPr>
        <p:txBody>
          <a:bodyPr wrap="none" rtlCol="0">
            <a:spAutoFit/>
          </a:bodyPr>
          <a:lstStyle/>
          <a:p>
            <a:r>
              <a:rPr lang="en-US" dirty="0" smtClean="0"/>
              <a:t>ATP</a:t>
            </a:r>
            <a:endParaRPr lang="en-US" dirty="0"/>
          </a:p>
        </p:txBody>
      </p:sp>
      <p:sp>
        <p:nvSpPr>
          <p:cNvPr id="40" name="TextBox 39"/>
          <p:cNvSpPr txBox="1"/>
          <p:nvPr/>
        </p:nvSpPr>
        <p:spPr>
          <a:xfrm>
            <a:off x="5074325" y="3137715"/>
            <a:ext cx="990528" cy="369332"/>
          </a:xfrm>
          <a:prstGeom prst="rect">
            <a:avLst/>
          </a:prstGeom>
          <a:noFill/>
        </p:spPr>
        <p:txBody>
          <a:bodyPr wrap="none" rtlCol="0">
            <a:spAutoFit/>
          </a:bodyPr>
          <a:lstStyle/>
          <a:p>
            <a:r>
              <a:rPr lang="en-US" dirty="0" smtClean="0"/>
              <a:t>Inhibitor</a:t>
            </a:r>
            <a:endParaRPr lang="en-US" dirty="0"/>
          </a:p>
        </p:txBody>
      </p:sp>
      <p:sp>
        <p:nvSpPr>
          <p:cNvPr id="41" name="TextBox 40"/>
          <p:cNvSpPr txBox="1"/>
          <p:nvPr/>
        </p:nvSpPr>
        <p:spPr>
          <a:xfrm>
            <a:off x="3435152" y="2372530"/>
            <a:ext cx="300082" cy="369332"/>
          </a:xfrm>
          <a:prstGeom prst="rect">
            <a:avLst/>
          </a:prstGeom>
          <a:noFill/>
        </p:spPr>
        <p:txBody>
          <a:bodyPr wrap="none" rtlCol="0">
            <a:spAutoFit/>
          </a:bodyPr>
          <a:lstStyle/>
          <a:p>
            <a:r>
              <a:rPr lang="en-US" dirty="0" smtClean="0"/>
              <a:t>+</a:t>
            </a:r>
            <a:endParaRPr lang="en-US" dirty="0"/>
          </a:p>
        </p:txBody>
      </p:sp>
      <p:sp>
        <p:nvSpPr>
          <p:cNvPr id="42" name="TextBox 41"/>
          <p:cNvSpPr txBox="1"/>
          <p:nvPr/>
        </p:nvSpPr>
        <p:spPr>
          <a:xfrm>
            <a:off x="4991358" y="2372530"/>
            <a:ext cx="300082" cy="369332"/>
          </a:xfrm>
          <a:prstGeom prst="rect">
            <a:avLst/>
          </a:prstGeom>
          <a:noFill/>
        </p:spPr>
        <p:txBody>
          <a:bodyPr wrap="none" rtlCol="0">
            <a:spAutoFit/>
          </a:bodyPr>
          <a:lstStyle/>
          <a:p>
            <a:r>
              <a:rPr lang="en-US" smtClean="0"/>
              <a:t>+</a:t>
            </a:r>
            <a:endParaRPr lang="en-US" dirty="0"/>
          </a:p>
        </p:txBody>
      </p:sp>
      <p:sp>
        <p:nvSpPr>
          <p:cNvPr id="43" name="TextBox 42"/>
          <p:cNvSpPr txBox="1"/>
          <p:nvPr/>
        </p:nvSpPr>
        <p:spPr>
          <a:xfrm>
            <a:off x="2910254" y="4841853"/>
            <a:ext cx="300082" cy="369332"/>
          </a:xfrm>
          <a:prstGeom prst="rect">
            <a:avLst/>
          </a:prstGeom>
          <a:noFill/>
        </p:spPr>
        <p:txBody>
          <a:bodyPr wrap="none" rtlCol="0">
            <a:spAutoFit/>
          </a:bodyPr>
          <a:lstStyle/>
          <a:p>
            <a:r>
              <a:rPr lang="en-US" smtClean="0"/>
              <a:t>+</a:t>
            </a:r>
            <a:endParaRPr lang="en-US" dirty="0"/>
          </a:p>
        </p:txBody>
      </p:sp>
      <p:sp>
        <p:nvSpPr>
          <p:cNvPr id="44" name="TextBox 43"/>
          <p:cNvSpPr txBox="1"/>
          <p:nvPr/>
        </p:nvSpPr>
        <p:spPr>
          <a:xfrm>
            <a:off x="7836430" y="5046422"/>
            <a:ext cx="300082" cy="369332"/>
          </a:xfrm>
          <a:prstGeom prst="rect">
            <a:avLst/>
          </a:prstGeom>
          <a:noFill/>
        </p:spPr>
        <p:txBody>
          <a:bodyPr wrap="none" rtlCol="0">
            <a:spAutoFit/>
          </a:bodyPr>
          <a:lstStyle/>
          <a:p>
            <a:r>
              <a:rPr lang="en-US" smtClean="0"/>
              <a:t>+</a:t>
            </a:r>
            <a:endParaRPr lang="en-US" dirty="0"/>
          </a:p>
        </p:txBody>
      </p:sp>
      <p:sp>
        <p:nvSpPr>
          <p:cNvPr id="45" name="TextBox 44"/>
          <p:cNvSpPr txBox="1"/>
          <p:nvPr/>
        </p:nvSpPr>
        <p:spPr>
          <a:xfrm>
            <a:off x="2026032" y="6155505"/>
            <a:ext cx="1426544" cy="369332"/>
          </a:xfrm>
          <a:prstGeom prst="rect">
            <a:avLst/>
          </a:prstGeom>
          <a:noFill/>
        </p:spPr>
        <p:txBody>
          <a:bodyPr wrap="none" rtlCol="0">
            <a:spAutoFit/>
          </a:bodyPr>
          <a:lstStyle/>
          <a:p>
            <a:r>
              <a:rPr lang="en-US" dirty="0" smtClean="0"/>
              <a:t>Active Kinase</a:t>
            </a:r>
            <a:endParaRPr lang="en-US" dirty="0"/>
          </a:p>
        </p:txBody>
      </p:sp>
      <p:sp>
        <p:nvSpPr>
          <p:cNvPr id="46" name="TextBox 45"/>
          <p:cNvSpPr txBox="1"/>
          <p:nvPr/>
        </p:nvSpPr>
        <p:spPr>
          <a:xfrm>
            <a:off x="6308402" y="6172590"/>
            <a:ext cx="1689180" cy="369332"/>
          </a:xfrm>
          <a:prstGeom prst="rect">
            <a:avLst/>
          </a:prstGeom>
          <a:noFill/>
        </p:spPr>
        <p:txBody>
          <a:bodyPr wrap="none" rtlCol="0">
            <a:spAutoFit/>
          </a:bodyPr>
          <a:lstStyle/>
          <a:p>
            <a:r>
              <a:rPr lang="en-US" dirty="0" smtClean="0"/>
              <a:t>Inhibited Kinase</a:t>
            </a:r>
            <a:endParaRPr lang="en-US" dirty="0"/>
          </a:p>
        </p:txBody>
      </p:sp>
      <p:sp>
        <p:nvSpPr>
          <p:cNvPr id="49" name="Freeform 48"/>
          <p:cNvSpPr/>
          <p:nvPr/>
        </p:nvSpPr>
        <p:spPr>
          <a:xfrm rot="5234862">
            <a:off x="5157750" y="2503024"/>
            <a:ext cx="1003923" cy="254400"/>
          </a:xfrm>
          <a:custGeom>
            <a:avLst/>
            <a:gdLst>
              <a:gd name="connsiteX0" fmla="*/ 764655 w 1359573"/>
              <a:gd name="connsiteY0" fmla="*/ 33456 h 466668"/>
              <a:gd name="connsiteX1" fmla="*/ 406846 w 1359573"/>
              <a:gd name="connsiteY1" fmla="*/ 6951 h 466668"/>
              <a:gd name="connsiteX2" fmla="*/ 168307 w 1359573"/>
              <a:gd name="connsiteY2" fmla="*/ 99717 h 466668"/>
              <a:gd name="connsiteX3" fmla="*/ 9281 w 1359573"/>
              <a:gd name="connsiteY3" fmla="*/ 245491 h 466668"/>
              <a:gd name="connsiteX4" fmla="*/ 446603 w 1359573"/>
              <a:gd name="connsiteY4" fmla="*/ 457525 h 466668"/>
              <a:gd name="connsiteX5" fmla="*/ 804412 w 1359573"/>
              <a:gd name="connsiteY5" fmla="*/ 431021 h 466668"/>
              <a:gd name="connsiteX6" fmla="*/ 1148968 w 1359573"/>
              <a:gd name="connsiteY6" fmla="*/ 404517 h 466668"/>
              <a:gd name="connsiteX7" fmla="*/ 1347751 w 1359573"/>
              <a:gd name="connsiteY7" fmla="*/ 245491 h 466668"/>
              <a:gd name="connsiteX8" fmla="*/ 764655 w 1359573"/>
              <a:gd name="connsiteY8" fmla="*/ 33456 h 46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573" h="466668">
                <a:moveTo>
                  <a:pt x="764655" y="33456"/>
                </a:moveTo>
                <a:cubicBezTo>
                  <a:pt x="607838" y="-6301"/>
                  <a:pt x="506237" y="-4092"/>
                  <a:pt x="406846" y="6951"/>
                </a:cubicBezTo>
                <a:cubicBezTo>
                  <a:pt x="307455" y="17994"/>
                  <a:pt x="234568" y="59960"/>
                  <a:pt x="168307" y="99717"/>
                </a:cubicBezTo>
                <a:cubicBezTo>
                  <a:pt x="102046" y="139474"/>
                  <a:pt x="-37102" y="185856"/>
                  <a:pt x="9281" y="245491"/>
                </a:cubicBezTo>
                <a:cubicBezTo>
                  <a:pt x="55664" y="305126"/>
                  <a:pt x="314081" y="426603"/>
                  <a:pt x="446603" y="457525"/>
                </a:cubicBezTo>
                <a:cubicBezTo>
                  <a:pt x="579125" y="488447"/>
                  <a:pt x="804412" y="431021"/>
                  <a:pt x="804412" y="431021"/>
                </a:cubicBezTo>
                <a:cubicBezTo>
                  <a:pt x="921473" y="422186"/>
                  <a:pt x="1058412" y="435439"/>
                  <a:pt x="1148968" y="404517"/>
                </a:cubicBezTo>
                <a:cubicBezTo>
                  <a:pt x="1239525" y="373595"/>
                  <a:pt x="1405177" y="302917"/>
                  <a:pt x="1347751" y="245491"/>
                </a:cubicBezTo>
                <a:cubicBezTo>
                  <a:pt x="1290325" y="188065"/>
                  <a:pt x="921472" y="73213"/>
                  <a:pt x="764655" y="33456"/>
                </a:cubicBezTo>
                <a:close/>
              </a:path>
            </a:pathLst>
          </a:custGeom>
          <a:gradFill flip="none" rotWithShape="1">
            <a:gsLst>
              <a:gs pos="0">
                <a:schemeClr val="accent2">
                  <a:lumMod val="31000"/>
                  <a:lumOff val="6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6991484" y="2406176"/>
            <a:ext cx="4577215" cy="369332"/>
          </a:xfrm>
          <a:prstGeom prst="rect">
            <a:avLst/>
          </a:prstGeom>
          <a:noFill/>
        </p:spPr>
        <p:txBody>
          <a:bodyPr wrap="none" rtlCol="0">
            <a:spAutoFit/>
          </a:bodyPr>
          <a:lstStyle/>
          <a:p>
            <a:r>
              <a:rPr lang="en-US" dirty="0" smtClean="0"/>
              <a:t>K</a:t>
            </a:r>
            <a:r>
              <a:rPr lang="en-US" baseline="-25000" dirty="0" smtClean="0"/>
              <a:t>D</a:t>
            </a:r>
            <a:r>
              <a:rPr lang="en-US" dirty="0" smtClean="0"/>
              <a:t> of Inhibitor is independent of the K</a:t>
            </a:r>
            <a:r>
              <a:rPr lang="en-US" baseline="-25000" dirty="0" smtClean="0"/>
              <a:t>D</a:t>
            </a:r>
            <a:r>
              <a:rPr lang="en-US" dirty="0" smtClean="0"/>
              <a:t> of ATP</a:t>
            </a:r>
            <a:endParaRPr lang="en-US" dirty="0"/>
          </a:p>
        </p:txBody>
      </p:sp>
      <p:sp>
        <p:nvSpPr>
          <p:cNvPr id="3" name="Date Placeholder 2"/>
          <p:cNvSpPr>
            <a:spLocks noGrp="1"/>
          </p:cNvSpPr>
          <p:nvPr>
            <p:ph type="dt" sz="half" idx="10"/>
          </p:nvPr>
        </p:nvSpPr>
        <p:spPr/>
        <p:txBody>
          <a:bodyPr/>
          <a:lstStyle/>
          <a:p>
            <a:r>
              <a:rPr lang="de-DE" smtClean="0"/>
              <a:t>Daniel Seeliger</a:t>
            </a:r>
            <a:endParaRPr lang="en-US"/>
          </a:p>
        </p:txBody>
      </p:sp>
      <p:sp>
        <p:nvSpPr>
          <p:cNvPr id="4" name="Footer Placeholder 3"/>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4872868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48736" y="3498653"/>
            <a:ext cx="1728378" cy="1585802"/>
            <a:chOff x="348288" y="3997562"/>
            <a:chExt cx="2392226" cy="2293393"/>
          </a:xfrm>
        </p:grpSpPr>
        <p:sp>
          <p:nvSpPr>
            <p:cNvPr id="3" name="Freeform 2"/>
            <p:cNvSpPr/>
            <p:nvPr/>
          </p:nvSpPr>
          <p:spPr>
            <a:xfrm>
              <a:off x="348288" y="3997562"/>
              <a:ext cx="2008275" cy="2293393"/>
            </a:xfrm>
            <a:custGeom>
              <a:avLst/>
              <a:gdLst>
                <a:gd name="connsiteX0" fmla="*/ 1365175 w 2008275"/>
                <a:gd name="connsiteY0" fmla="*/ 450849 h 2293393"/>
                <a:gd name="connsiteX1" fmla="*/ 848341 w 2008275"/>
                <a:gd name="connsiteY1" fmla="*/ 275 h 2293393"/>
                <a:gd name="connsiteX2" fmla="*/ 198984 w 2008275"/>
                <a:gd name="connsiteY2" fmla="*/ 397841 h 2293393"/>
                <a:gd name="connsiteX3" fmla="*/ 201 w 2008275"/>
                <a:gd name="connsiteY3" fmla="*/ 1206223 h 2293393"/>
                <a:gd name="connsiteX4" fmla="*/ 172480 w 2008275"/>
                <a:gd name="connsiteY4" fmla="*/ 2094119 h 2293393"/>
                <a:gd name="connsiteX5" fmla="*/ 649558 w 2008275"/>
                <a:gd name="connsiteY5" fmla="*/ 2292901 h 2293393"/>
                <a:gd name="connsiteX6" fmla="*/ 1829001 w 2008275"/>
                <a:gd name="connsiteY6" fmla="*/ 2067615 h 2293393"/>
                <a:gd name="connsiteX7" fmla="*/ 1988027 w 2008275"/>
                <a:gd name="connsiteY7" fmla="*/ 1524275 h 2293393"/>
                <a:gd name="connsiteX8" fmla="*/ 1669975 w 2008275"/>
                <a:gd name="connsiteY8" fmla="*/ 1086954 h 2293393"/>
                <a:gd name="connsiteX9" fmla="*/ 821836 w 2008275"/>
                <a:gd name="connsiteY9" fmla="*/ 755649 h 2293393"/>
                <a:gd name="connsiteX10" fmla="*/ 1060375 w 2008275"/>
                <a:gd name="connsiteY10" fmla="*/ 490606 h 2293393"/>
                <a:gd name="connsiteX11" fmla="*/ 1365175 w 2008275"/>
                <a:gd name="connsiteY11" fmla="*/ 450849 h 2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8275" h="2293393">
                  <a:moveTo>
                    <a:pt x="1365175" y="450849"/>
                  </a:moveTo>
                  <a:cubicBezTo>
                    <a:pt x="1329836" y="369127"/>
                    <a:pt x="1042706" y="9110"/>
                    <a:pt x="848341" y="275"/>
                  </a:cubicBezTo>
                  <a:cubicBezTo>
                    <a:pt x="653976" y="-8560"/>
                    <a:pt x="340341" y="196850"/>
                    <a:pt x="198984" y="397841"/>
                  </a:cubicBezTo>
                  <a:cubicBezTo>
                    <a:pt x="57627" y="598832"/>
                    <a:pt x="4618" y="923510"/>
                    <a:pt x="201" y="1206223"/>
                  </a:cubicBezTo>
                  <a:cubicBezTo>
                    <a:pt x="-4216" y="1488936"/>
                    <a:pt x="64254" y="1913006"/>
                    <a:pt x="172480" y="2094119"/>
                  </a:cubicBezTo>
                  <a:cubicBezTo>
                    <a:pt x="280706" y="2275232"/>
                    <a:pt x="373471" y="2297318"/>
                    <a:pt x="649558" y="2292901"/>
                  </a:cubicBezTo>
                  <a:cubicBezTo>
                    <a:pt x="925645" y="2288484"/>
                    <a:pt x="1605923" y="2195719"/>
                    <a:pt x="1829001" y="2067615"/>
                  </a:cubicBezTo>
                  <a:cubicBezTo>
                    <a:pt x="2052079" y="1939511"/>
                    <a:pt x="2014531" y="1687718"/>
                    <a:pt x="1988027" y="1524275"/>
                  </a:cubicBezTo>
                  <a:cubicBezTo>
                    <a:pt x="1961523" y="1360832"/>
                    <a:pt x="1864340" y="1215058"/>
                    <a:pt x="1669975" y="1086954"/>
                  </a:cubicBezTo>
                  <a:cubicBezTo>
                    <a:pt x="1475610" y="958850"/>
                    <a:pt x="923436" y="855040"/>
                    <a:pt x="821836" y="755649"/>
                  </a:cubicBezTo>
                  <a:cubicBezTo>
                    <a:pt x="720236" y="656258"/>
                    <a:pt x="963193" y="536988"/>
                    <a:pt x="1060375" y="490606"/>
                  </a:cubicBezTo>
                  <a:cubicBezTo>
                    <a:pt x="1157557" y="444224"/>
                    <a:pt x="1400514" y="532571"/>
                    <a:pt x="1365175" y="450849"/>
                  </a:cubicBez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11295707">
              <a:off x="785812" y="4534657"/>
              <a:ext cx="1954702" cy="609601"/>
              <a:chOff x="5247861" y="1444486"/>
              <a:chExt cx="1954702" cy="609601"/>
            </a:xfrm>
          </p:grpSpPr>
          <p:sp>
            <p:nvSpPr>
              <p:cNvPr id="5" name="Oval 4"/>
              <p:cNvSpPr/>
              <p:nvPr/>
            </p:nvSpPr>
            <p:spPr>
              <a:xfrm>
                <a:off x="5247861"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565914"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877342" y="1444486"/>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gular Pentagon 7"/>
              <p:cNvSpPr/>
              <p:nvPr/>
            </p:nvSpPr>
            <p:spPr>
              <a:xfrm>
                <a:off x="6188770" y="1630016"/>
                <a:ext cx="357809" cy="331305"/>
              </a:xfrm>
              <a:prstGeom prst="pentagon">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ame Side Corner Rectangle 8"/>
              <p:cNvSpPr/>
              <p:nvPr/>
            </p:nvSpPr>
            <p:spPr>
              <a:xfrm>
                <a:off x="6513450" y="1815547"/>
                <a:ext cx="689113" cy="238540"/>
              </a:xfrm>
              <a:prstGeom prst="round2Same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9"/>
          <p:cNvGrpSpPr/>
          <p:nvPr/>
        </p:nvGrpSpPr>
        <p:grpSpPr>
          <a:xfrm rot="16200000">
            <a:off x="4376212" y="1000707"/>
            <a:ext cx="1177718" cy="542865"/>
            <a:chOff x="5247861" y="1444486"/>
            <a:chExt cx="1954702" cy="609601"/>
          </a:xfrm>
        </p:grpSpPr>
        <p:sp>
          <p:nvSpPr>
            <p:cNvPr id="11" name="Oval 10"/>
            <p:cNvSpPr/>
            <p:nvPr/>
          </p:nvSpPr>
          <p:spPr>
            <a:xfrm>
              <a:off x="5247861"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565914"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877342" y="1444486"/>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gular Pentagon 13"/>
            <p:cNvSpPr/>
            <p:nvPr/>
          </p:nvSpPr>
          <p:spPr>
            <a:xfrm>
              <a:off x="6188770" y="1630016"/>
              <a:ext cx="357809" cy="331305"/>
            </a:xfrm>
            <a:prstGeom prst="pentagon">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Same Side Corner Rectangle 14"/>
            <p:cNvSpPr/>
            <p:nvPr/>
          </p:nvSpPr>
          <p:spPr>
            <a:xfrm>
              <a:off x="6513450" y="1815547"/>
              <a:ext cx="689113" cy="238540"/>
            </a:xfrm>
            <a:prstGeom prst="round2Same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6896013" y="3327400"/>
            <a:ext cx="1528316" cy="1757056"/>
            <a:chOff x="5656018" y="3997563"/>
            <a:chExt cx="2031711" cy="2293393"/>
          </a:xfrm>
        </p:grpSpPr>
        <p:sp>
          <p:nvSpPr>
            <p:cNvPr id="17" name="Freeform 16"/>
            <p:cNvSpPr/>
            <p:nvPr/>
          </p:nvSpPr>
          <p:spPr>
            <a:xfrm rot="727269">
              <a:off x="6328156" y="4597114"/>
              <a:ext cx="1359573" cy="408962"/>
            </a:xfrm>
            <a:custGeom>
              <a:avLst/>
              <a:gdLst>
                <a:gd name="connsiteX0" fmla="*/ 764655 w 1359573"/>
                <a:gd name="connsiteY0" fmla="*/ 33456 h 466668"/>
                <a:gd name="connsiteX1" fmla="*/ 406846 w 1359573"/>
                <a:gd name="connsiteY1" fmla="*/ 6951 h 466668"/>
                <a:gd name="connsiteX2" fmla="*/ 168307 w 1359573"/>
                <a:gd name="connsiteY2" fmla="*/ 99717 h 466668"/>
                <a:gd name="connsiteX3" fmla="*/ 9281 w 1359573"/>
                <a:gd name="connsiteY3" fmla="*/ 245491 h 466668"/>
                <a:gd name="connsiteX4" fmla="*/ 446603 w 1359573"/>
                <a:gd name="connsiteY4" fmla="*/ 457525 h 466668"/>
                <a:gd name="connsiteX5" fmla="*/ 804412 w 1359573"/>
                <a:gd name="connsiteY5" fmla="*/ 431021 h 466668"/>
                <a:gd name="connsiteX6" fmla="*/ 1148968 w 1359573"/>
                <a:gd name="connsiteY6" fmla="*/ 404517 h 466668"/>
                <a:gd name="connsiteX7" fmla="*/ 1347751 w 1359573"/>
                <a:gd name="connsiteY7" fmla="*/ 245491 h 466668"/>
                <a:gd name="connsiteX8" fmla="*/ 764655 w 1359573"/>
                <a:gd name="connsiteY8" fmla="*/ 33456 h 46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573" h="466668">
                  <a:moveTo>
                    <a:pt x="764655" y="33456"/>
                  </a:moveTo>
                  <a:cubicBezTo>
                    <a:pt x="607838" y="-6301"/>
                    <a:pt x="506237" y="-4092"/>
                    <a:pt x="406846" y="6951"/>
                  </a:cubicBezTo>
                  <a:cubicBezTo>
                    <a:pt x="307455" y="17994"/>
                    <a:pt x="234568" y="59960"/>
                    <a:pt x="168307" y="99717"/>
                  </a:cubicBezTo>
                  <a:cubicBezTo>
                    <a:pt x="102046" y="139474"/>
                    <a:pt x="-37102" y="185856"/>
                    <a:pt x="9281" y="245491"/>
                  </a:cubicBezTo>
                  <a:cubicBezTo>
                    <a:pt x="55664" y="305126"/>
                    <a:pt x="314081" y="426603"/>
                    <a:pt x="446603" y="457525"/>
                  </a:cubicBezTo>
                  <a:cubicBezTo>
                    <a:pt x="579125" y="488447"/>
                    <a:pt x="804412" y="431021"/>
                    <a:pt x="804412" y="431021"/>
                  </a:cubicBezTo>
                  <a:cubicBezTo>
                    <a:pt x="921473" y="422186"/>
                    <a:pt x="1058412" y="435439"/>
                    <a:pt x="1148968" y="404517"/>
                  </a:cubicBezTo>
                  <a:cubicBezTo>
                    <a:pt x="1239525" y="373595"/>
                    <a:pt x="1405177" y="302917"/>
                    <a:pt x="1347751" y="245491"/>
                  </a:cubicBezTo>
                  <a:cubicBezTo>
                    <a:pt x="1290325" y="188065"/>
                    <a:pt x="921472" y="73213"/>
                    <a:pt x="764655" y="33456"/>
                  </a:cubicBezTo>
                  <a:close/>
                </a:path>
              </a:pathLst>
            </a:custGeom>
            <a:gradFill flip="none" rotWithShape="1">
              <a:gsLst>
                <a:gs pos="0">
                  <a:schemeClr val="accent2">
                    <a:lumMod val="31000"/>
                    <a:lumOff val="6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5656018" y="3997563"/>
              <a:ext cx="2008275" cy="2293393"/>
            </a:xfrm>
            <a:custGeom>
              <a:avLst/>
              <a:gdLst>
                <a:gd name="connsiteX0" fmla="*/ 1365175 w 2008275"/>
                <a:gd name="connsiteY0" fmla="*/ 450849 h 2293393"/>
                <a:gd name="connsiteX1" fmla="*/ 848341 w 2008275"/>
                <a:gd name="connsiteY1" fmla="*/ 275 h 2293393"/>
                <a:gd name="connsiteX2" fmla="*/ 198984 w 2008275"/>
                <a:gd name="connsiteY2" fmla="*/ 397841 h 2293393"/>
                <a:gd name="connsiteX3" fmla="*/ 201 w 2008275"/>
                <a:gd name="connsiteY3" fmla="*/ 1206223 h 2293393"/>
                <a:gd name="connsiteX4" fmla="*/ 172480 w 2008275"/>
                <a:gd name="connsiteY4" fmla="*/ 2094119 h 2293393"/>
                <a:gd name="connsiteX5" fmla="*/ 649558 w 2008275"/>
                <a:gd name="connsiteY5" fmla="*/ 2292901 h 2293393"/>
                <a:gd name="connsiteX6" fmla="*/ 1829001 w 2008275"/>
                <a:gd name="connsiteY6" fmla="*/ 2067615 h 2293393"/>
                <a:gd name="connsiteX7" fmla="*/ 1988027 w 2008275"/>
                <a:gd name="connsiteY7" fmla="*/ 1524275 h 2293393"/>
                <a:gd name="connsiteX8" fmla="*/ 1669975 w 2008275"/>
                <a:gd name="connsiteY8" fmla="*/ 1086954 h 2293393"/>
                <a:gd name="connsiteX9" fmla="*/ 821836 w 2008275"/>
                <a:gd name="connsiteY9" fmla="*/ 755649 h 2293393"/>
                <a:gd name="connsiteX10" fmla="*/ 1060375 w 2008275"/>
                <a:gd name="connsiteY10" fmla="*/ 490606 h 2293393"/>
                <a:gd name="connsiteX11" fmla="*/ 1365175 w 2008275"/>
                <a:gd name="connsiteY11" fmla="*/ 450849 h 2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8275" h="2293393">
                  <a:moveTo>
                    <a:pt x="1365175" y="450849"/>
                  </a:moveTo>
                  <a:cubicBezTo>
                    <a:pt x="1329836" y="369127"/>
                    <a:pt x="1042706" y="9110"/>
                    <a:pt x="848341" y="275"/>
                  </a:cubicBezTo>
                  <a:cubicBezTo>
                    <a:pt x="653976" y="-8560"/>
                    <a:pt x="340341" y="196850"/>
                    <a:pt x="198984" y="397841"/>
                  </a:cubicBezTo>
                  <a:cubicBezTo>
                    <a:pt x="57627" y="598832"/>
                    <a:pt x="4618" y="923510"/>
                    <a:pt x="201" y="1206223"/>
                  </a:cubicBezTo>
                  <a:cubicBezTo>
                    <a:pt x="-4216" y="1488936"/>
                    <a:pt x="64254" y="1913006"/>
                    <a:pt x="172480" y="2094119"/>
                  </a:cubicBezTo>
                  <a:cubicBezTo>
                    <a:pt x="280706" y="2275232"/>
                    <a:pt x="373471" y="2297318"/>
                    <a:pt x="649558" y="2292901"/>
                  </a:cubicBezTo>
                  <a:cubicBezTo>
                    <a:pt x="925645" y="2288484"/>
                    <a:pt x="1605923" y="2195719"/>
                    <a:pt x="1829001" y="2067615"/>
                  </a:cubicBezTo>
                  <a:cubicBezTo>
                    <a:pt x="2052079" y="1939511"/>
                    <a:pt x="2014531" y="1687718"/>
                    <a:pt x="1988027" y="1524275"/>
                  </a:cubicBezTo>
                  <a:cubicBezTo>
                    <a:pt x="1961523" y="1360832"/>
                    <a:pt x="1864340" y="1215058"/>
                    <a:pt x="1669975" y="1086954"/>
                  </a:cubicBezTo>
                  <a:cubicBezTo>
                    <a:pt x="1475610" y="958850"/>
                    <a:pt x="923436" y="855040"/>
                    <a:pt x="821836" y="755649"/>
                  </a:cubicBezTo>
                  <a:cubicBezTo>
                    <a:pt x="720236" y="656258"/>
                    <a:pt x="963193" y="536988"/>
                    <a:pt x="1060375" y="490606"/>
                  </a:cubicBezTo>
                  <a:cubicBezTo>
                    <a:pt x="1157557" y="444224"/>
                    <a:pt x="1400514" y="532571"/>
                    <a:pt x="1365175" y="450849"/>
                  </a:cubicBez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Freeform 18"/>
          <p:cNvSpPr/>
          <p:nvPr/>
        </p:nvSpPr>
        <p:spPr>
          <a:xfrm>
            <a:off x="2657994" y="624460"/>
            <a:ext cx="1503418" cy="1683567"/>
          </a:xfrm>
          <a:custGeom>
            <a:avLst/>
            <a:gdLst>
              <a:gd name="connsiteX0" fmla="*/ 1365175 w 2008275"/>
              <a:gd name="connsiteY0" fmla="*/ 450849 h 2293393"/>
              <a:gd name="connsiteX1" fmla="*/ 848341 w 2008275"/>
              <a:gd name="connsiteY1" fmla="*/ 275 h 2293393"/>
              <a:gd name="connsiteX2" fmla="*/ 198984 w 2008275"/>
              <a:gd name="connsiteY2" fmla="*/ 397841 h 2293393"/>
              <a:gd name="connsiteX3" fmla="*/ 201 w 2008275"/>
              <a:gd name="connsiteY3" fmla="*/ 1206223 h 2293393"/>
              <a:gd name="connsiteX4" fmla="*/ 172480 w 2008275"/>
              <a:gd name="connsiteY4" fmla="*/ 2094119 h 2293393"/>
              <a:gd name="connsiteX5" fmla="*/ 649558 w 2008275"/>
              <a:gd name="connsiteY5" fmla="*/ 2292901 h 2293393"/>
              <a:gd name="connsiteX6" fmla="*/ 1829001 w 2008275"/>
              <a:gd name="connsiteY6" fmla="*/ 2067615 h 2293393"/>
              <a:gd name="connsiteX7" fmla="*/ 1988027 w 2008275"/>
              <a:gd name="connsiteY7" fmla="*/ 1524275 h 2293393"/>
              <a:gd name="connsiteX8" fmla="*/ 1669975 w 2008275"/>
              <a:gd name="connsiteY8" fmla="*/ 1086954 h 2293393"/>
              <a:gd name="connsiteX9" fmla="*/ 821836 w 2008275"/>
              <a:gd name="connsiteY9" fmla="*/ 755649 h 2293393"/>
              <a:gd name="connsiteX10" fmla="*/ 1060375 w 2008275"/>
              <a:gd name="connsiteY10" fmla="*/ 490606 h 2293393"/>
              <a:gd name="connsiteX11" fmla="*/ 1365175 w 2008275"/>
              <a:gd name="connsiteY11" fmla="*/ 450849 h 2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8275" h="2293393">
                <a:moveTo>
                  <a:pt x="1365175" y="450849"/>
                </a:moveTo>
                <a:cubicBezTo>
                  <a:pt x="1329836" y="369127"/>
                  <a:pt x="1042706" y="9110"/>
                  <a:pt x="848341" y="275"/>
                </a:cubicBezTo>
                <a:cubicBezTo>
                  <a:pt x="653976" y="-8560"/>
                  <a:pt x="340341" y="196850"/>
                  <a:pt x="198984" y="397841"/>
                </a:cubicBezTo>
                <a:cubicBezTo>
                  <a:pt x="57627" y="598832"/>
                  <a:pt x="4618" y="923510"/>
                  <a:pt x="201" y="1206223"/>
                </a:cubicBezTo>
                <a:cubicBezTo>
                  <a:pt x="-4216" y="1488936"/>
                  <a:pt x="64254" y="1913006"/>
                  <a:pt x="172480" y="2094119"/>
                </a:cubicBezTo>
                <a:cubicBezTo>
                  <a:pt x="280706" y="2275232"/>
                  <a:pt x="373471" y="2297318"/>
                  <a:pt x="649558" y="2292901"/>
                </a:cubicBezTo>
                <a:cubicBezTo>
                  <a:pt x="925645" y="2288484"/>
                  <a:pt x="1605923" y="2195719"/>
                  <a:pt x="1829001" y="2067615"/>
                </a:cubicBezTo>
                <a:cubicBezTo>
                  <a:pt x="2052079" y="1939511"/>
                  <a:pt x="2014531" y="1687718"/>
                  <a:pt x="1988027" y="1524275"/>
                </a:cubicBezTo>
                <a:cubicBezTo>
                  <a:pt x="1961523" y="1360832"/>
                  <a:pt x="1864340" y="1215058"/>
                  <a:pt x="1669975" y="1086954"/>
                </a:cubicBezTo>
                <a:cubicBezTo>
                  <a:pt x="1475610" y="958850"/>
                  <a:pt x="923436" y="855040"/>
                  <a:pt x="821836" y="755649"/>
                </a:cubicBezTo>
                <a:cubicBezTo>
                  <a:pt x="720236" y="656258"/>
                  <a:pt x="963193" y="536988"/>
                  <a:pt x="1060375" y="490606"/>
                </a:cubicBezTo>
                <a:cubicBezTo>
                  <a:pt x="1157557" y="444224"/>
                  <a:pt x="1400514" y="532571"/>
                  <a:pt x="1365175" y="450849"/>
                </a:cubicBez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rot="5234862">
            <a:off x="3901610" y="3866728"/>
            <a:ext cx="1003923" cy="254400"/>
          </a:xfrm>
          <a:custGeom>
            <a:avLst/>
            <a:gdLst>
              <a:gd name="connsiteX0" fmla="*/ 764655 w 1359573"/>
              <a:gd name="connsiteY0" fmla="*/ 33456 h 466668"/>
              <a:gd name="connsiteX1" fmla="*/ 406846 w 1359573"/>
              <a:gd name="connsiteY1" fmla="*/ 6951 h 466668"/>
              <a:gd name="connsiteX2" fmla="*/ 168307 w 1359573"/>
              <a:gd name="connsiteY2" fmla="*/ 99717 h 466668"/>
              <a:gd name="connsiteX3" fmla="*/ 9281 w 1359573"/>
              <a:gd name="connsiteY3" fmla="*/ 245491 h 466668"/>
              <a:gd name="connsiteX4" fmla="*/ 446603 w 1359573"/>
              <a:gd name="connsiteY4" fmla="*/ 457525 h 466668"/>
              <a:gd name="connsiteX5" fmla="*/ 804412 w 1359573"/>
              <a:gd name="connsiteY5" fmla="*/ 431021 h 466668"/>
              <a:gd name="connsiteX6" fmla="*/ 1148968 w 1359573"/>
              <a:gd name="connsiteY6" fmla="*/ 404517 h 466668"/>
              <a:gd name="connsiteX7" fmla="*/ 1347751 w 1359573"/>
              <a:gd name="connsiteY7" fmla="*/ 245491 h 466668"/>
              <a:gd name="connsiteX8" fmla="*/ 764655 w 1359573"/>
              <a:gd name="connsiteY8" fmla="*/ 33456 h 46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573" h="466668">
                <a:moveTo>
                  <a:pt x="764655" y="33456"/>
                </a:moveTo>
                <a:cubicBezTo>
                  <a:pt x="607838" y="-6301"/>
                  <a:pt x="506237" y="-4092"/>
                  <a:pt x="406846" y="6951"/>
                </a:cubicBezTo>
                <a:cubicBezTo>
                  <a:pt x="307455" y="17994"/>
                  <a:pt x="234568" y="59960"/>
                  <a:pt x="168307" y="99717"/>
                </a:cubicBezTo>
                <a:cubicBezTo>
                  <a:pt x="102046" y="139474"/>
                  <a:pt x="-37102" y="185856"/>
                  <a:pt x="9281" y="245491"/>
                </a:cubicBezTo>
                <a:cubicBezTo>
                  <a:pt x="55664" y="305126"/>
                  <a:pt x="314081" y="426603"/>
                  <a:pt x="446603" y="457525"/>
                </a:cubicBezTo>
                <a:cubicBezTo>
                  <a:pt x="579125" y="488447"/>
                  <a:pt x="804412" y="431021"/>
                  <a:pt x="804412" y="431021"/>
                </a:cubicBezTo>
                <a:cubicBezTo>
                  <a:pt x="921473" y="422186"/>
                  <a:pt x="1058412" y="435439"/>
                  <a:pt x="1148968" y="404517"/>
                </a:cubicBezTo>
                <a:cubicBezTo>
                  <a:pt x="1239525" y="373595"/>
                  <a:pt x="1405177" y="302917"/>
                  <a:pt x="1347751" y="245491"/>
                </a:cubicBezTo>
                <a:cubicBezTo>
                  <a:pt x="1290325" y="188065"/>
                  <a:pt x="921472" y="73213"/>
                  <a:pt x="764655" y="33456"/>
                </a:cubicBezTo>
                <a:close/>
              </a:path>
            </a:pathLst>
          </a:custGeom>
          <a:gradFill flip="none" rotWithShape="1">
            <a:gsLst>
              <a:gs pos="0">
                <a:schemeClr val="accent2">
                  <a:lumMod val="31000"/>
                  <a:lumOff val="6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rot="16200000">
            <a:off x="8691681" y="3834200"/>
            <a:ext cx="1310934" cy="615407"/>
            <a:chOff x="5247861" y="1444486"/>
            <a:chExt cx="1954702" cy="609601"/>
          </a:xfrm>
        </p:grpSpPr>
        <p:sp>
          <p:nvSpPr>
            <p:cNvPr id="22" name="Oval 21"/>
            <p:cNvSpPr/>
            <p:nvPr/>
          </p:nvSpPr>
          <p:spPr>
            <a:xfrm>
              <a:off x="5247861"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565914"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877342" y="1444486"/>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gular Pentagon 24"/>
            <p:cNvSpPr/>
            <p:nvPr/>
          </p:nvSpPr>
          <p:spPr>
            <a:xfrm>
              <a:off x="6188770" y="1630016"/>
              <a:ext cx="357809" cy="331305"/>
            </a:xfrm>
            <a:prstGeom prst="pentagon">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 Same Side Corner Rectangle 25"/>
            <p:cNvSpPr/>
            <p:nvPr/>
          </p:nvSpPr>
          <p:spPr>
            <a:xfrm>
              <a:off x="6513450" y="1815547"/>
              <a:ext cx="689113" cy="238540"/>
            </a:xfrm>
            <a:prstGeom prst="round2Same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Arrow Connector 26"/>
          <p:cNvCxnSpPr/>
          <p:nvPr/>
        </p:nvCxnSpPr>
        <p:spPr>
          <a:xfrm flipH="1">
            <a:off x="2661424" y="2742744"/>
            <a:ext cx="707289" cy="740116"/>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976176" y="2761834"/>
            <a:ext cx="775922" cy="799182"/>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287551" y="2956392"/>
            <a:ext cx="225208" cy="28556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6424752" y="2877538"/>
            <a:ext cx="221002" cy="2754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852774" y="2355048"/>
            <a:ext cx="795411" cy="369332"/>
          </a:xfrm>
          <a:prstGeom prst="rect">
            <a:avLst/>
          </a:prstGeom>
          <a:noFill/>
        </p:spPr>
        <p:txBody>
          <a:bodyPr wrap="none" rtlCol="0">
            <a:spAutoFit/>
          </a:bodyPr>
          <a:lstStyle/>
          <a:p>
            <a:r>
              <a:rPr lang="en-US" smtClean="0"/>
              <a:t>Kinase</a:t>
            </a:r>
            <a:endParaRPr lang="en-US"/>
          </a:p>
        </p:txBody>
      </p:sp>
      <p:sp>
        <p:nvSpPr>
          <p:cNvPr id="32" name="TextBox 31"/>
          <p:cNvSpPr txBox="1"/>
          <p:nvPr/>
        </p:nvSpPr>
        <p:spPr>
          <a:xfrm>
            <a:off x="6400155" y="1964991"/>
            <a:ext cx="530530" cy="369332"/>
          </a:xfrm>
          <a:prstGeom prst="rect">
            <a:avLst/>
          </a:prstGeom>
          <a:noFill/>
        </p:spPr>
        <p:txBody>
          <a:bodyPr wrap="none" rtlCol="0">
            <a:spAutoFit/>
          </a:bodyPr>
          <a:lstStyle/>
          <a:p>
            <a:r>
              <a:rPr lang="en-US" dirty="0" smtClean="0"/>
              <a:t>ATP</a:t>
            </a:r>
            <a:endParaRPr lang="en-US" dirty="0"/>
          </a:p>
        </p:txBody>
      </p:sp>
      <p:sp>
        <p:nvSpPr>
          <p:cNvPr id="33" name="TextBox 32"/>
          <p:cNvSpPr txBox="1"/>
          <p:nvPr/>
        </p:nvSpPr>
        <p:spPr>
          <a:xfrm>
            <a:off x="9373767" y="1698263"/>
            <a:ext cx="990528" cy="369332"/>
          </a:xfrm>
          <a:prstGeom prst="rect">
            <a:avLst/>
          </a:prstGeom>
          <a:noFill/>
        </p:spPr>
        <p:txBody>
          <a:bodyPr wrap="none" rtlCol="0">
            <a:spAutoFit/>
          </a:bodyPr>
          <a:lstStyle/>
          <a:p>
            <a:r>
              <a:rPr lang="en-US" dirty="0" smtClean="0"/>
              <a:t>Inhibitor</a:t>
            </a:r>
            <a:endParaRPr lang="en-US" dirty="0"/>
          </a:p>
        </p:txBody>
      </p:sp>
      <p:sp>
        <p:nvSpPr>
          <p:cNvPr id="34" name="TextBox 33"/>
          <p:cNvSpPr txBox="1"/>
          <p:nvPr/>
        </p:nvSpPr>
        <p:spPr>
          <a:xfrm>
            <a:off x="4171752" y="1166030"/>
            <a:ext cx="300082" cy="369332"/>
          </a:xfrm>
          <a:prstGeom prst="rect">
            <a:avLst/>
          </a:prstGeom>
          <a:noFill/>
        </p:spPr>
        <p:txBody>
          <a:bodyPr wrap="none" rtlCol="0">
            <a:spAutoFit/>
          </a:bodyPr>
          <a:lstStyle/>
          <a:p>
            <a:r>
              <a:rPr lang="en-US" dirty="0" smtClean="0"/>
              <a:t>+</a:t>
            </a:r>
            <a:endParaRPr lang="en-US" dirty="0"/>
          </a:p>
        </p:txBody>
      </p:sp>
      <p:sp>
        <p:nvSpPr>
          <p:cNvPr id="35" name="TextBox 34"/>
          <p:cNvSpPr txBox="1"/>
          <p:nvPr/>
        </p:nvSpPr>
        <p:spPr>
          <a:xfrm>
            <a:off x="9290800" y="933078"/>
            <a:ext cx="300082" cy="369332"/>
          </a:xfrm>
          <a:prstGeom prst="rect">
            <a:avLst/>
          </a:prstGeom>
          <a:noFill/>
        </p:spPr>
        <p:txBody>
          <a:bodyPr wrap="none" rtlCol="0">
            <a:spAutoFit/>
          </a:bodyPr>
          <a:lstStyle/>
          <a:p>
            <a:r>
              <a:rPr lang="en-US" smtClean="0"/>
              <a:t>+</a:t>
            </a:r>
            <a:endParaRPr lang="en-US" dirty="0"/>
          </a:p>
        </p:txBody>
      </p:sp>
      <p:sp>
        <p:nvSpPr>
          <p:cNvPr id="36" name="TextBox 35"/>
          <p:cNvSpPr txBox="1"/>
          <p:nvPr/>
        </p:nvSpPr>
        <p:spPr>
          <a:xfrm>
            <a:off x="3646854" y="3635353"/>
            <a:ext cx="300082" cy="369332"/>
          </a:xfrm>
          <a:prstGeom prst="rect">
            <a:avLst/>
          </a:prstGeom>
          <a:noFill/>
        </p:spPr>
        <p:txBody>
          <a:bodyPr wrap="none" rtlCol="0">
            <a:spAutoFit/>
          </a:bodyPr>
          <a:lstStyle/>
          <a:p>
            <a:r>
              <a:rPr lang="en-US" smtClean="0"/>
              <a:t>+</a:t>
            </a:r>
            <a:endParaRPr lang="en-US" dirty="0"/>
          </a:p>
        </p:txBody>
      </p:sp>
      <p:sp>
        <p:nvSpPr>
          <p:cNvPr id="37" name="TextBox 36"/>
          <p:cNvSpPr txBox="1"/>
          <p:nvPr/>
        </p:nvSpPr>
        <p:spPr>
          <a:xfrm>
            <a:off x="8573030" y="3839922"/>
            <a:ext cx="300082" cy="369332"/>
          </a:xfrm>
          <a:prstGeom prst="rect">
            <a:avLst/>
          </a:prstGeom>
          <a:noFill/>
        </p:spPr>
        <p:txBody>
          <a:bodyPr wrap="none" rtlCol="0">
            <a:spAutoFit/>
          </a:bodyPr>
          <a:lstStyle/>
          <a:p>
            <a:r>
              <a:rPr lang="en-US" smtClean="0"/>
              <a:t>+</a:t>
            </a:r>
            <a:endParaRPr lang="en-US" dirty="0"/>
          </a:p>
        </p:txBody>
      </p:sp>
      <p:sp>
        <p:nvSpPr>
          <p:cNvPr id="38" name="TextBox 37"/>
          <p:cNvSpPr txBox="1"/>
          <p:nvPr/>
        </p:nvSpPr>
        <p:spPr>
          <a:xfrm>
            <a:off x="1748736" y="5080393"/>
            <a:ext cx="1426544" cy="369332"/>
          </a:xfrm>
          <a:prstGeom prst="rect">
            <a:avLst/>
          </a:prstGeom>
          <a:noFill/>
        </p:spPr>
        <p:txBody>
          <a:bodyPr wrap="none" rtlCol="0">
            <a:spAutoFit/>
          </a:bodyPr>
          <a:lstStyle/>
          <a:p>
            <a:r>
              <a:rPr lang="en-US" dirty="0" smtClean="0"/>
              <a:t>Active Kinase</a:t>
            </a:r>
            <a:endParaRPr lang="en-US" dirty="0"/>
          </a:p>
        </p:txBody>
      </p:sp>
      <p:sp>
        <p:nvSpPr>
          <p:cNvPr id="39" name="TextBox 38"/>
          <p:cNvSpPr txBox="1"/>
          <p:nvPr/>
        </p:nvSpPr>
        <p:spPr>
          <a:xfrm>
            <a:off x="7045002" y="5080393"/>
            <a:ext cx="1689180" cy="369332"/>
          </a:xfrm>
          <a:prstGeom prst="rect">
            <a:avLst/>
          </a:prstGeom>
          <a:noFill/>
        </p:spPr>
        <p:txBody>
          <a:bodyPr wrap="none" rtlCol="0">
            <a:spAutoFit/>
          </a:bodyPr>
          <a:lstStyle/>
          <a:p>
            <a:r>
              <a:rPr lang="en-US" dirty="0" smtClean="0"/>
              <a:t>Inhibited Kinase</a:t>
            </a:r>
            <a:endParaRPr lang="en-US" dirty="0"/>
          </a:p>
        </p:txBody>
      </p:sp>
      <p:sp>
        <p:nvSpPr>
          <p:cNvPr id="40" name="Freeform 39"/>
          <p:cNvSpPr/>
          <p:nvPr/>
        </p:nvSpPr>
        <p:spPr>
          <a:xfrm rot="5234862">
            <a:off x="9457192" y="1063572"/>
            <a:ext cx="1003923" cy="254400"/>
          </a:xfrm>
          <a:custGeom>
            <a:avLst/>
            <a:gdLst>
              <a:gd name="connsiteX0" fmla="*/ 764655 w 1359573"/>
              <a:gd name="connsiteY0" fmla="*/ 33456 h 466668"/>
              <a:gd name="connsiteX1" fmla="*/ 406846 w 1359573"/>
              <a:gd name="connsiteY1" fmla="*/ 6951 h 466668"/>
              <a:gd name="connsiteX2" fmla="*/ 168307 w 1359573"/>
              <a:gd name="connsiteY2" fmla="*/ 99717 h 466668"/>
              <a:gd name="connsiteX3" fmla="*/ 9281 w 1359573"/>
              <a:gd name="connsiteY3" fmla="*/ 245491 h 466668"/>
              <a:gd name="connsiteX4" fmla="*/ 446603 w 1359573"/>
              <a:gd name="connsiteY4" fmla="*/ 457525 h 466668"/>
              <a:gd name="connsiteX5" fmla="*/ 804412 w 1359573"/>
              <a:gd name="connsiteY5" fmla="*/ 431021 h 466668"/>
              <a:gd name="connsiteX6" fmla="*/ 1148968 w 1359573"/>
              <a:gd name="connsiteY6" fmla="*/ 404517 h 466668"/>
              <a:gd name="connsiteX7" fmla="*/ 1347751 w 1359573"/>
              <a:gd name="connsiteY7" fmla="*/ 245491 h 466668"/>
              <a:gd name="connsiteX8" fmla="*/ 764655 w 1359573"/>
              <a:gd name="connsiteY8" fmla="*/ 33456 h 46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573" h="466668">
                <a:moveTo>
                  <a:pt x="764655" y="33456"/>
                </a:moveTo>
                <a:cubicBezTo>
                  <a:pt x="607838" y="-6301"/>
                  <a:pt x="506237" y="-4092"/>
                  <a:pt x="406846" y="6951"/>
                </a:cubicBezTo>
                <a:cubicBezTo>
                  <a:pt x="307455" y="17994"/>
                  <a:pt x="234568" y="59960"/>
                  <a:pt x="168307" y="99717"/>
                </a:cubicBezTo>
                <a:cubicBezTo>
                  <a:pt x="102046" y="139474"/>
                  <a:pt x="-37102" y="185856"/>
                  <a:pt x="9281" y="245491"/>
                </a:cubicBezTo>
                <a:cubicBezTo>
                  <a:pt x="55664" y="305126"/>
                  <a:pt x="314081" y="426603"/>
                  <a:pt x="446603" y="457525"/>
                </a:cubicBezTo>
                <a:cubicBezTo>
                  <a:pt x="579125" y="488447"/>
                  <a:pt x="804412" y="431021"/>
                  <a:pt x="804412" y="431021"/>
                </a:cubicBezTo>
                <a:cubicBezTo>
                  <a:pt x="921473" y="422186"/>
                  <a:pt x="1058412" y="435439"/>
                  <a:pt x="1148968" y="404517"/>
                </a:cubicBezTo>
                <a:cubicBezTo>
                  <a:pt x="1239525" y="373595"/>
                  <a:pt x="1405177" y="302917"/>
                  <a:pt x="1347751" y="245491"/>
                </a:cubicBezTo>
                <a:cubicBezTo>
                  <a:pt x="1290325" y="188065"/>
                  <a:pt x="921472" y="73213"/>
                  <a:pt x="764655" y="33456"/>
                </a:cubicBezTo>
                <a:close/>
              </a:path>
            </a:pathLst>
          </a:custGeom>
          <a:gradFill flip="none" rotWithShape="1">
            <a:gsLst>
              <a:gs pos="0">
                <a:schemeClr val="accent2">
                  <a:lumMod val="31000"/>
                  <a:lumOff val="6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rot="16200000">
            <a:off x="4953250" y="1024708"/>
            <a:ext cx="1177718" cy="542865"/>
            <a:chOff x="5247861" y="1444486"/>
            <a:chExt cx="1954702" cy="609601"/>
          </a:xfrm>
        </p:grpSpPr>
        <p:sp>
          <p:nvSpPr>
            <p:cNvPr id="42" name="Oval 41"/>
            <p:cNvSpPr/>
            <p:nvPr/>
          </p:nvSpPr>
          <p:spPr>
            <a:xfrm>
              <a:off x="5247861"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5565914"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877342" y="1444486"/>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gular Pentagon 44"/>
            <p:cNvSpPr/>
            <p:nvPr/>
          </p:nvSpPr>
          <p:spPr>
            <a:xfrm>
              <a:off x="6188770" y="1630016"/>
              <a:ext cx="357809" cy="331305"/>
            </a:xfrm>
            <a:prstGeom prst="pentagon">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 Same Side Corner Rectangle 45"/>
            <p:cNvSpPr/>
            <p:nvPr/>
          </p:nvSpPr>
          <p:spPr>
            <a:xfrm>
              <a:off x="6513450" y="1815547"/>
              <a:ext cx="689113" cy="238540"/>
            </a:xfrm>
            <a:prstGeom prst="round2Same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rot="16200000">
            <a:off x="5530288" y="993160"/>
            <a:ext cx="1177718" cy="542865"/>
            <a:chOff x="5247861" y="1444486"/>
            <a:chExt cx="1954702" cy="609601"/>
          </a:xfrm>
        </p:grpSpPr>
        <p:sp>
          <p:nvSpPr>
            <p:cNvPr id="48" name="Oval 47"/>
            <p:cNvSpPr/>
            <p:nvPr/>
          </p:nvSpPr>
          <p:spPr>
            <a:xfrm>
              <a:off x="5247861"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5565914"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877342" y="1444486"/>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gular Pentagon 50"/>
            <p:cNvSpPr/>
            <p:nvPr/>
          </p:nvSpPr>
          <p:spPr>
            <a:xfrm>
              <a:off x="6188770" y="1630016"/>
              <a:ext cx="357809" cy="331305"/>
            </a:xfrm>
            <a:prstGeom prst="pentagon">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 Same Side Corner Rectangle 51"/>
            <p:cNvSpPr/>
            <p:nvPr/>
          </p:nvSpPr>
          <p:spPr>
            <a:xfrm>
              <a:off x="6513450" y="1815547"/>
              <a:ext cx="689113" cy="238540"/>
            </a:xfrm>
            <a:prstGeom prst="round2Same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rot="16200000">
            <a:off x="7838440" y="942291"/>
            <a:ext cx="1177718" cy="542865"/>
            <a:chOff x="5247861" y="1444486"/>
            <a:chExt cx="1954702" cy="609601"/>
          </a:xfrm>
        </p:grpSpPr>
        <p:sp>
          <p:nvSpPr>
            <p:cNvPr id="54" name="Oval 53"/>
            <p:cNvSpPr/>
            <p:nvPr/>
          </p:nvSpPr>
          <p:spPr>
            <a:xfrm>
              <a:off x="5247861"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565914"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877342" y="1444486"/>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gular Pentagon 56"/>
            <p:cNvSpPr/>
            <p:nvPr/>
          </p:nvSpPr>
          <p:spPr>
            <a:xfrm>
              <a:off x="6188770" y="1630016"/>
              <a:ext cx="357809" cy="331305"/>
            </a:xfrm>
            <a:prstGeom prst="pentagon">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 Same Side Corner Rectangle 57"/>
            <p:cNvSpPr/>
            <p:nvPr/>
          </p:nvSpPr>
          <p:spPr>
            <a:xfrm>
              <a:off x="6513450" y="1815547"/>
              <a:ext cx="689113" cy="238540"/>
            </a:xfrm>
            <a:prstGeom prst="round2Same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rot="16200000">
            <a:off x="7261402" y="964247"/>
            <a:ext cx="1177718" cy="542865"/>
            <a:chOff x="5247861" y="1444486"/>
            <a:chExt cx="1954702" cy="609601"/>
          </a:xfrm>
        </p:grpSpPr>
        <p:sp>
          <p:nvSpPr>
            <p:cNvPr id="60" name="Oval 59"/>
            <p:cNvSpPr/>
            <p:nvPr/>
          </p:nvSpPr>
          <p:spPr>
            <a:xfrm>
              <a:off x="5247861"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565914"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877342" y="1444486"/>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gular Pentagon 62"/>
            <p:cNvSpPr/>
            <p:nvPr/>
          </p:nvSpPr>
          <p:spPr>
            <a:xfrm>
              <a:off x="6188770" y="1630016"/>
              <a:ext cx="357809" cy="331305"/>
            </a:xfrm>
            <a:prstGeom prst="pentagon">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 Same Side Corner Rectangle 63"/>
            <p:cNvSpPr/>
            <p:nvPr/>
          </p:nvSpPr>
          <p:spPr>
            <a:xfrm>
              <a:off x="6513450" y="1815547"/>
              <a:ext cx="689113" cy="238540"/>
            </a:xfrm>
            <a:prstGeom prst="round2Same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rot="16200000">
            <a:off x="6107326" y="994088"/>
            <a:ext cx="1177718" cy="542865"/>
            <a:chOff x="5247861" y="1444486"/>
            <a:chExt cx="1954702" cy="609601"/>
          </a:xfrm>
        </p:grpSpPr>
        <p:sp>
          <p:nvSpPr>
            <p:cNvPr id="66" name="Oval 65"/>
            <p:cNvSpPr/>
            <p:nvPr/>
          </p:nvSpPr>
          <p:spPr>
            <a:xfrm>
              <a:off x="5247861"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565914"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877342" y="1444486"/>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gular Pentagon 68"/>
            <p:cNvSpPr/>
            <p:nvPr/>
          </p:nvSpPr>
          <p:spPr>
            <a:xfrm>
              <a:off x="6188770" y="1630016"/>
              <a:ext cx="357809" cy="331305"/>
            </a:xfrm>
            <a:prstGeom prst="pentagon">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 Same Side Corner Rectangle 69"/>
            <p:cNvSpPr/>
            <p:nvPr/>
          </p:nvSpPr>
          <p:spPr>
            <a:xfrm>
              <a:off x="6513450" y="1815547"/>
              <a:ext cx="689113" cy="238540"/>
            </a:xfrm>
            <a:prstGeom prst="round2Same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p:cNvGrpSpPr/>
          <p:nvPr/>
        </p:nvGrpSpPr>
        <p:grpSpPr>
          <a:xfrm rot="16200000">
            <a:off x="6684364" y="1028652"/>
            <a:ext cx="1177718" cy="542865"/>
            <a:chOff x="5247861" y="1444486"/>
            <a:chExt cx="1954702" cy="609601"/>
          </a:xfrm>
        </p:grpSpPr>
        <p:sp>
          <p:nvSpPr>
            <p:cNvPr id="72" name="Oval 71"/>
            <p:cNvSpPr/>
            <p:nvPr/>
          </p:nvSpPr>
          <p:spPr>
            <a:xfrm>
              <a:off x="5247861"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565914"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877342" y="1444486"/>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gular Pentagon 74"/>
            <p:cNvSpPr/>
            <p:nvPr/>
          </p:nvSpPr>
          <p:spPr>
            <a:xfrm>
              <a:off x="6188770" y="1630016"/>
              <a:ext cx="357809" cy="331305"/>
            </a:xfrm>
            <a:prstGeom prst="pentagon">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 Same Side Corner Rectangle 75"/>
            <p:cNvSpPr/>
            <p:nvPr/>
          </p:nvSpPr>
          <p:spPr>
            <a:xfrm>
              <a:off x="6513450" y="1815547"/>
              <a:ext cx="689113" cy="238540"/>
            </a:xfrm>
            <a:prstGeom prst="round2Same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TextBox 78"/>
          <p:cNvSpPr txBox="1"/>
          <p:nvPr/>
        </p:nvSpPr>
        <p:spPr>
          <a:xfrm>
            <a:off x="1132111" y="5642873"/>
            <a:ext cx="9926048" cy="646331"/>
          </a:xfrm>
          <a:prstGeom prst="rect">
            <a:avLst/>
          </a:prstGeom>
          <a:noFill/>
        </p:spPr>
        <p:txBody>
          <a:bodyPr wrap="square" rtlCol="0">
            <a:spAutoFit/>
          </a:bodyPr>
          <a:lstStyle/>
          <a:p>
            <a:r>
              <a:rPr lang="en-US" dirty="0" smtClean="0"/>
              <a:t>If the concentration of ATP (in cells ~1mM) is much higher than the concentration of an inhibitor, effective inhibition becomes more difficult since the IC50 shifts.</a:t>
            </a:r>
            <a:endParaRPr lang="en-US" dirty="0"/>
          </a:p>
        </p:txBody>
      </p:sp>
      <p:sp>
        <p:nvSpPr>
          <p:cNvPr id="77" name="Date Placeholder 76"/>
          <p:cNvSpPr>
            <a:spLocks noGrp="1"/>
          </p:cNvSpPr>
          <p:nvPr>
            <p:ph type="dt" sz="half" idx="10"/>
          </p:nvPr>
        </p:nvSpPr>
        <p:spPr/>
        <p:txBody>
          <a:bodyPr/>
          <a:lstStyle/>
          <a:p>
            <a:r>
              <a:rPr lang="de-DE" smtClean="0"/>
              <a:t>Daniel Seeliger</a:t>
            </a:r>
            <a:endParaRPr lang="en-US"/>
          </a:p>
        </p:txBody>
      </p:sp>
      <p:sp>
        <p:nvSpPr>
          <p:cNvPr id="78" name="Footer Placeholder 77"/>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3562453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014170" y="992533"/>
                <a:ext cx="19673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𝑎𝑐𝑡𝑖𝑣𝑖𝑡𝑦</m:t>
                      </m:r>
                      <m:r>
                        <a:rPr lang="en-US" b="0" i="1" smtClean="0">
                          <a:latin typeface="Cambria Math" charset="0"/>
                        </a:rPr>
                        <m:t>=</m:t>
                      </m:r>
                      <m:r>
                        <a:rPr lang="en-US" b="0" i="1" smtClean="0">
                          <a:latin typeface="Cambria Math" charset="0"/>
                        </a:rPr>
                        <m:t>𝐶</m:t>
                      </m:r>
                      <m:r>
                        <a:rPr lang="en-US" b="0" i="1" smtClean="0">
                          <a:latin typeface="Cambria Math" charset="0"/>
                        </a:rPr>
                        <m:t>[</m:t>
                      </m:r>
                      <m:r>
                        <a:rPr lang="en-US" b="0" i="1" smtClean="0">
                          <a:latin typeface="Cambria Math" charset="0"/>
                        </a:rPr>
                        <m:t>𝑃</m:t>
                      </m:r>
                      <m:r>
                        <a:rPr lang="en-US" b="0" i="1" smtClean="0">
                          <a:latin typeface="Cambria Math" charset="0"/>
                        </a:rPr>
                        <m:t>•</m:t>
                      </m:r>
                      <m:r>
                        <a:rPr lang="en-US" b="0" i="1" smtClean="0">
                          <a:latin typeface="Cambria Math" charset="0"/>
                        </a:rPr>
                        <m:t>𝐿</m:t>
                      </m:r>
                      <m:r>
                        <a:rPr lang="en-US" b="0" i="1" smtClean="0">
                          <a:latin typeface="Cambria Math" charset="0"/>
                        </a:rPr>
                        <m:t>]</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014170" y="992533"/>
                <a:ext cx="1967333" cy="276999"/>
              </a:xfrm>
              <a:prstGeom prst="rect">
                <a:avLst/>
              </a:prstGeom>
              <a:blipFill rotWithShape="0">
                <a:blip r:embed="rId2"/>
                <a:stretch>
                  <a:fillRect l="-3406" t="-2222" r="-371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014170" y="2104333"/>
                <a:ext cx="3326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𝑃</m:t>
                      </m:r>
                      <m:r>
                        <a:rPr lang="en-US" b="0" i="1" smtClean="0">
                          <a:latin typeface="Cambria Math" charset="0"/>
                        </a:rPr>
                        <m:t>•</m:t>
                      </m:r>
                      <m:r>
                        <a:rPr lang="en-US" b="0" i="1" smtClean="0">
                          <a:latin typeface="Cambria Math" charset="0"/>
                        </a:rPr>
                        <m:t>𝐿</m:t>
                      </m:r>
                      <m:r>
                        <a:rPr lang="en-US" b="0" i="1" smtClean="0">
                          <a:latin typeface="Cambria Math" charset="0"/>
                        </a:rPr>
                        <m:t>+</m:t>
                      </m:r>
                      <m:r>
                        <a:rPr lang="en-US" b="0" i="1" smtClean="0">
                          <a:latin typeface="Cambria Math" charset="0"/>
                        </a:rPr>
                        <m:t>𝐼</m:t>
                      </m:r>
                      <m:r>
                        <a:rPr lang="en-US" b="0" i="1" smtClean="0">
                          <a:latin typeface="Cambria Math" charset="0"/>
                        </a:rPr>
                        <m:t>⇌</m:t>
                      </m:r>
                      <m:r>
                        <a:rPr lang="en-US" b="0" i="1" smtClean="0">
                          <a:latin typeface="Cambria Math" charset="0"/>
                        </a:rPr>
                        <m:t>𝑃</m:t>
                      </m:r>
                      <m:r>
                        <a:rPr lang="en-US" b="0" i="1" smtClean="0">
                          <a:latin typeface="Cambria Math" charset="0"/>
                        </a:rPr>
                        <m:t>+</m:t>
                      </m:r>
                      <m:r>
                        <a:rPr lang="en-US" b="0" i="1" smtClean="0">
                          <a:latin typeface="Cambria Math" charset="0"/>
                        </a:rPr>
                        <m:t>𝐿</m:t>
                      </m:r>
                      <m:r>
                        <a:rPr lang="en-US" b="0" i="1" smtClean="0">
                          <a:latin typeface="Cambria Math" charset="0"/>
                        </a:rPr>
                        <m:t>+</m:t>
                      </m:r>
                      <m:r>
                        <a:rPr lang="en-US" b="0" i="1" smtClean="0">
                          <a:latin typeface="Cambria Math" charset="0"/>
                        </a:rPr>
                        <m:t>𝐼</m:t>
                      </m:r>
                      <m:r>
                        <a:rPr lang="en-US" b="0" i="1" smtClean="0">
                          <a:latin typeface="Cambria Math" charset="0"/>
                        </a:rPr>
                        <m:t>⇌</m:t>
                      </m:r>
                      <m:r>
                        <a:rPr lang="en-US" b="0" i="1" smtClean="0">
                          <a:latin typeface="Cambria Math" charset="0"/>
                        </a:rPr>
                        <m:t>𝐿</m:t>
                      </m:r>
                      <m:r>
                        <a:rPr lang="en-US" b="0" i="1" smtClean="0">
                          <a:latin typeface="Cambria Math" charset="0"/>
                        </a:rPr>
                        <m:t>+</m:t>
                      </m:r>
                      <m:r>
                        <a:rPr lang="en-US" b="0" i="1" smtClean="0">
                          <a:latin typeface="Cambria Math" charset="0"/>
                        </a:rPr>
                        <m:t>𝑃</m:t>
                      </m:r>
                      <m:r>
                        <a:rPr lang="en-US" b="0" i="1" smtClean="0">
                          <a:latin typeface="Cambria Math" charset="0"/>
                        </a:rPr>
                        <m:t>•</m:t>
                      </m:r>
                      <m:r>
                        <a:rPr lang="en-US" b="0" i="1" smtClean="0">
                          <a:latin typeface="Cambria Math" charset="0"/>
                        </a:rPr>
                        <m:t>𝐼</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014170" y="2104333"/>
                <a:ext cx="3326423" cy="276999"/>
              </a:xfrm>
              <a:prstGeom prst="rect">
                <a:avLst/>
              </a:prstGeom>
              <a:blipFill rotWithShape="0">
                <a:blip r:embed="rId3"/>
                <a:stretch>
                  <a:fillRect l="-1099" r="-7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72986" y="3174859"/>
                <a:ext cx="1324850" cy="587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𝐾</m:t>
                          </m:r>
                        </m:e>
                        <m:sub>
                          <m:r>
                            <a:rPr lang="en-US" b="0" i="1" smtClean="0">
                              <a:latin typeface="Cambria Math" charset="0"/>
                            </a:rPr>
                            <m:t>𝐷</m:t>
                          </m:r>
                        </m:sub>
                      </m:sSub>
                      <m:r>
                        <a:rPr lang="en-US" b="0" i="1" smtClean="0">
                          <a:latin typeface="Cambria Math" charset="0"/>
                        </a:rPr>
                        <m:t>= </m:t>
                      </m:r>
                      <m:f>
                        <m:fPr>
                          <m:ctrlPr>
                            <a:rPr lang="mr-IN" b="0" i="1" smtClean="0">
                              <a:latin typeface="Cambria Math" charset="0"/>
                            </a:rPr>
                          </m:ctrlPr>
                        </m:fPr>
                        <m:num>
                          <m:d>
                            <m:dPr>
                              <m:begChr m:val="["/>
                              <m:endChr m:val="]"/>
                              <m:ctrlPr>
                                <a:rPr lang="en-US" b="0" i="1" smtClean="0">
                                  <a:latin typeface="Cambria Math" charset="0"/>
                                </a:rPr>
                              </m:ctrlPr>
                            </m:dPr>
                            <m:e>
                              <m:r>
                                <a:rPr lang="en-US" b="0" i="1" smtClean="0">
                                  <a:latin typeface="Cambria Math" charset="0"/>
                                </a:rPr>
                                <m:t>𝑃</m:t>
                              </m:r>
                            </m:e>
                          </m:d>
                          <m:r>
                            <a:rPr lang="en-US" b="0" i="1" smtClean="0">
                              <a:latin typeface="Cambria Math" charset="0"/>
                            </a:rPr>
                            <m:t>[</m:t>
                          </m:r>
                          <m:r>
                            <a:rPr lang="en-US" b="0" i="1" smtClean="0">
                              <a:latin typeface="Cambria Math" charset="0"/>
                            </a:rPr>
                            <m:t>𝐿</m:t>
                          </m:r>
                          <m:r>
                            <a:rPr lang="en-US" b="0" i="1" smtClean="0">
                              <a:latin typeface="Cambria Math" charset="0"/>
                            </a:rPr>
                            <m:t>]</m:t>
                          </m:r>
                        </m:num>
                        <m:den>
                          <m:r>
                            <a:rPr lang="en-US" b="0" i="1" smtClean="0">
                              <a:latin typeface="Cambria Math" charset="0"/>
                            </a:rPr>
                            <m:t>[</m:t>
                          </m:r>
                          <m:r>
                            <a:rPr lang="en-US" b="0" i="1" smtClean="0">
                              <a:latin typeface="Cambria Math" charset="0"/>
                            </a:rPr>
                            <m:t>𝑃</m:t>
                          </m:r>
                          <m:r>
                            <a:rPr lang="en-US" b="0" i="1" smtClean="0">
                              <a:latin typeface="Cambria Math" charset="0"/>
                            </a:rPr>
                            <m:t>•</m:t>
                          </m:r>
                          <m:r>
                            <a:rPr lang="en-US" b="0" i="1" smtClean="0">
                              <a:latin typeface="Cambria Math" charset="0"/>
                            </a:rPr>
                            <m:t>𝐿</m:t>
                          </m:r>
                          <m:r>
                            <a:rPr lang="en-US" b="0" i="1" smtClean="0">
                              <a:latin typeface="Cambria Math" charset="0"/>
                            </a:rPr>
                            <m:t>]</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672986" y="3174859"/>
                <a:ext cx="1324850" cy="58791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768844" y="3166019"/>
                <a:ext cx="1238865" cy="587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𝐾</m:t>
                          </m:r>
                        </m:e>
                        <m:sub>
                          <m:r>
                            <a:rPr lang="en-US" b="0" i="1" smtClean="0">
                              <a:latin typeface="Cambria Math" charset="0"/>
                            </a:rPr>
                            <m:t>𝐼</m:t>
                          </m:r>
                        </m:sub>
                      </m:sSub>
                      <m:r>
                        <a:rPr lang="en-US" b="0" i="1" smtClean="0">
                          <a:latin typeface="Cambria Math" charset="0"/>
                        </a:rPr>
                        <m:t>= </m:t>
                      </m:r>
                      <m:f>
                        <m:fPr>
                          <m:ctrlPr>
                            <a:rPr lang="mr-IN" b="0" i="1" smtClean="0">
                              <a:latin typeface="Cambria Math" charset="0"/>
                            </a:rPr>
                          </m:ctrlPr>
                        </m:fPr>
                        <m:num>
                          <m:d>
                            <m:dPr>
                              <m:begChr m:val="["/>
                              <m:endChr m:val="]"/>
                              <m:ctrlPr>
                                <a:rPr lang="en-US" b="0" i="1" smtClean="0">
                                  <a:latin typeface="Cambria Math" charset="0"/>
                                </a:rPr>
                              </m:ctrlPr>
                            </m:dPr>
                            <m:e>
                              <m:r>
                                <a:rPr lang="en-US" b="0" i="1" smtClean="0">
                                  <a:latin typeface="Cambria Math" charset="0"/>
                                </a:rPr>
                                <m:t>𝑃</m:t>
                              </m:r>
                            </m:e>
                          </m:d>
                          <m:r>
                            <a:rPr lang="en-US" b="0" i="1" smtClean="0">
                              <a:latin typeface="Cambria Math" charset="0"/>
                            </a:rPr>
                            <m:t>[</m:t>
                          </m:r>
                          <m:r>
                            <a:rPr lang="en-US" b="0" i="1" smtClean="0">
                              <a:latin typeface="Cambria Math" charset="0"/>
                            </a:rPr>
                            <m:t>𝐼</m:t>
                          </m:r>
                          <m:r>
                            <a:rPr lang="en-US" b="0" i="1" smtClean="0">
                              <a:latin typeface="Cambria Math" charset="0"/>
                            </a:rPr>
                            <m:t>]</m:t>
                          </m:r>
                        </m:num>
                        <m:den>
                          <m:r>
                            <a:rPr lang="en-US" b="0" i="1" smtClean="0">
                              <a:latin typeface="Cambria Math" charset="0"/>
                            </a:rPr>
                            <m:t>[</m:t>
                          </m:r>
                          <m:r>
                            <a:rPr lang="en-US" b="0" i="1" smtClean="0">
                              <a:latin typeface="Cambria Math" charset="0"/>
                            </a:rPr>
                            <m:t>𝑃</m:t>
                          </m:r>
                          <m:r>
                            <a:rPr lang="en-US" b="0" i="1" smtClean="0">
                              <a:latin typeface="Cambria Math" charset="0"/>
                            </a:rPr>
                            <m:t>•</m:t>
                          </m:r>
                          <m:r>
                            <a:rPr lang="en-US" b="0" i="1" smtClean="0">
                              <a:latin typeface="Cambria Math" charset="0"/>
                            </a:rPr>
                            <m:t>𝐼</m:t>
                          </m:r>
                          <m:r>
                            <a:rPr lang="en-US" b="0" i="1" smtClean="0">
                              <a:latin typeface="Cambria Math" charset="0"/>
                            </a:rPr>
                            <m:t>]</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768844" y="3166019"/>
                <a:ext cx="1238865" cy="587918"/>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41094" y="4346003"/>
                <a:ext cx="1647182" cy="583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charset="0"/>
                            </a:rPr>
                          </m:ctrlPr>
                        </m:dPr>
                        <m:e>
                          <m:r>
                            <a:rPr lang="en-US" b="0" i="1" smtClean="0">
                              <a:latin typeface="Cambria Math" charset="0"/>
                            </a:rPr>
                            <m:t>𝑃</m:t>
                          </m:r>
                          <m:r>
                            <a:rPr lang="en-US" b="0" i="1" smtClean="0">
                              <a:latin typeface="Cambria Math" charset="0"/>
                            </a:rPr>
                            <m:t>•</m:t>
                          </m:r>
                          <m:r>
                            <a:rPr lang="en-US" b="0" i="1" smtClean="0">
                              <a:latin typeface="Cambria Math" charset="0"/>
                            </a:rPr>
                            <m:t>𝐿</m:t>
                          </m:r>
                        </m:e>
                      </m:d>
                      <m:r>
                        <a:rPr lang="en-US" b="0" i="1" smtClean="0">
                          <a:latin typeface="Cambria Math" charset="0"/>
                        </a:rPr>
                        <m:t>= </m:t>
                      </m:r>
                      <m:f>
                        <m:fPr>
                          <m:ctrlPr>
                            <a:rPr lang="mr-IN" b="0" i="1" smtClean="0">
                              <a:latin typeface="Cambria Math" charset="0"/>
                            </a:rPr>
                          </m:ctrlPr>
                        </m:fPr>
                        <m:num>
                          <m:d>
                            <m:dPr>
                              <m:begChr m:val="["/>
                              <m:endChr m:val="]"/>
                              <m:ctrlPr>
                                <a:rPr lang="en-US" b="0" i="1" smtClean="0">
                                  <a:latin typeface="Cambria Math" charset="0"/>
                                </a:rPr>
                              </m:ctrlPr>
                            </m:dPr>
                            <m:e>
                              <m:r>
                                <a:rPr lang="en-US" b="0" i="1" smtClean="0">
                                  <a:latin typeface="Cambria Math" charset="0"/>
                                </a:rPr>
                                <m:t>𝑃</m:t>
                              </m:r>
                            </m:e>
                          </m:d>
                          <m:r>
                            <a:rPr lang="en-US" b="0" i="1" smtClean="0">
                              <a:latin typeface="Cambria Math" charset="0"/>
                            </a:rPr>
                            <m:t>[</m:t>
                          </m:r>
                          <m:r>
                            <a:rPr lang="en-US" b="0" i="1" smtClean="0">
                              <a:latin typeface="Cambria Math" charset="0"/>
                            </a:rPr>
                            <m:t>𝐿</m:t>
                          </m:r>
                          <m:r>
                            <a:rPr lang="en-US" b="0" i="1" smtClean="0">
                              <a:latin typeface="Cambria Math" charset="0"/>
                            </a:rPr>
                            <m:t>]</m:t>
                          </m:r>
                        </m:num>
                        <m:den>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den>
                      </m:f>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741094" y="4346003"/>
                <a:ext cx="1647182" cy="58342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280394" y="4319549"/>
                <a:ext cx="1548757" cy="5778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charset="0"/>
                            </a:rPr>
                          </m:ctrlPr>
                        </m:dPr>
                        <m:e>
                          <m:r>
                            <a:rPr lang="en-US" b="0" i="1" smtClean="0">
                              <a:latin typeface="Cambria Math" charset="0"/>
                            </a:rPr>
                            <m:t>𝑃</m:t>
                          </m:r>
                        </m:e>
                      </m:d>
                      <m:r>
                        <a:rPr lang="en-US" b="0" i="1" smtClean="0">
                          <a:latin typeface="Cambria Math" charset="0"/>
                        </a:rPr>
                        <m:t>= </m:t>
                      </m:r>
                      <m:f>
                        <m:fPr>
                          <m:ctrlPr>
                            <a:rPr lang="mr-IN" b="0" i="1" smtClean="0">
                              <a:latin typeface="Cambria Math" charset="0"/>
                            </a:rPr>
                          </m:ctrlPr>
                        </m:fPr>
                        <m:num>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𝐼</m:t>
                              </m:r>
                            </m:sub>
                          </m:sSub>
                          <m:r>
                            <a:rPr lang="en-US" b="0" i="1" smtClean="0">
                              <a:latin typeface="Cambria Math" charset="0"/>
                            </a:rPr>
                            <m:t>[</m:t>
                          </m:r>
                          <m:r>
                            <a:rPr lang="en-US" b="0" i="1" smtClean="0">
                              <a:latin typeface="Cambria Math" charset="0"/>
                            </a:rPr>
                            <m:t>𝑃</m:t>
                          </m:r>
                          <m:r>
                            <a:rPr lang="en-US" b="0" i="1" smtClean="0">
                              <a:latin typeface="Cambria Math" charset="0"/>
                            </a:rPr>
                            <m:t>•</m:t>
                          </m:r>
                          <m:r>
                            <a:rPr lang="en-US" b="0" i="1" smtClean="0">
                              <a:latin typeface="Cambria Math" charset="0"/>
                            </a:rPr>
                            <m:t>𝐼</m:t>
                          </m:r>
                          <m:r>
                            <a:rPr lang="en-US" b="0" i="1" smtClean="0">
                              <a:latin typeface="Cambria Math" charset="0"/>
                            </a:rPr>
                            <m:t>]</m:t>
                          </m:r>
                        </m:num>
                        <m:den>
                          <m:r>
                            <a:rPr lang="en-US" b="0" i="1" smtClean="0">
                              <a:latin typeface="Cambria Math" charset="0"/>
                            </a:rPr>
                            <m:t>[</m:t>
                          </m:r>
                          <m:r>
                            <a:rPr lang="en-US" b="0" i="1" smtClean="0">
                              <a:latin typeface="Cambria Math" charset="0"/>
                            </a:rPr>
                            <m:t>𝐼</m:t>
                          </m:r>
                          <m:r>
                            <a:rPr lang="en-US" b="0" i="1" smtClean="0">
                              <a:latin typeface="Cambria Math" charset="0"/>
                            </a:rPr>
                            <m:t>]</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280394" y="4319549"/>
                <a:ext cx="1548757" cy="57785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015333" y="5410439"/>
                <a:ext cx="2753511" cy="5778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charset="0"/>
                            </a:rPr>
                          </m:ctrlPr>
                        </m:dPr>
                        <m:e>
                          <m:r>
                            <a:rPr lang="en-US" b="0" i="1" smtClean="0">
                              <a:latin typeface="Cambria Math" charset="0"/>
                            </a:rPr>
                            <m:t>𝑃</m:t>
                          </m:r>
                          <m:r>
                            <a:rPr lang="en-US" b="0" i="1" smtClean="0">
                              <a:latin typeface="Cambria Math" charset="0"/>
                            </a:rPr>
                            <m:t>•</m:t>
                          </m:r>
                          <m:r>
                            <a:rPr lang="en-US" b="0" i="1" smtClean="0">
                              <a:latin typeface="Cambria Math" charset="0"/>
                            </a:rPr>
                            <m:t>𝐿</m:t>
                          </m:r>
                        </m:e>
                      </m:d>
                      <m:r>
                        <a:rPr lang="en-US" b="0" i="1" smtClean="0">
                          <a:latin typeface="Cambria Math" charset="0"/>
                        </a:rPr>
                        <m:t>= </m:t>
                      </m:r>
                      <m:d>
                        <m:dPr>
                          <m:ctrlPr>
                            <a:rPr lang="mr-IN" b="0" i="1" smtClean="0">
                              <a:latin typeface="Cambria Math" charset="0"/>
                            </a:rPr>
                          </m:ctrlPr>
                        </m:dPr>
                        <m:e>
                          <m:f>
                            <m:fPr>
                              <m:ctrlPr>
                                <a:rPr lang="mr-IN" i="1">
                                  <a:latin typeface="Cambria Math" charset="0"/>
                                </a:rPr>
                              </m:ctrlPr>
                            </m:fPr>
                            <m:num>
                              <m:sSub>
                                <m:sSubPr>
                                  <m:ctrlPr>
                                    <a:rPr lang="en-US" i="1">
                                      <a:latin typeface="Cambria Math" charset="0"/>
                                    </a:rPr>
                                  </m:ctrlPr>
                                </m:sSubPr>
                                <m:e>
                                  <m:r>
                                    <a:rPr lang="en-US" i="1">
                                      <a:latin typeface="Cambria Math" charset="0"/>
                                    </a:rPr>
                                    <m:t>𝐾</m:t>
                                  </m:r>
                                </m:e>
                                <m:sub>
                                  <m:r>
                                    <a:rPr lang="en-US" i="1">
                                      <a:latin typeface="Cambria Math" charset="0"/>
                                    </a:rPr>
                                    <m:t>𝐼</m:t>
                                  </m:r>
                                </m:sub>
                              </m:sSub>
                              <m:r>
                                <a:rPr lang="en-US" i="1">
                                  <a:latin typeface="Cambria Math" charset="0"/>
                                </a:rPr>
                                <m:t>[</m:t>
                              </m:r>
                              <m:r>
                                <a:rPr lang="en-US" i="1">
                                  <a:latin typeface="Cambria Math" charset="0"/>
                                </a:rPr>
                                <m:t>𝑃</m:t>
                              </m:r>
                              <m:r>
                                <a:rPr lang="en-US" i="1">
                                  <a:latin typeface="Cambria Math" charset="0"/>
                                </a:rPr>
                                <m:t>•</m:t>
                              </m:r>
                              <m:r>
                                <a:rPr lang="en-US" i="1">
                                  <a:latin typeface="Cambria Math" charset="0"/>
                                </a:rPr>
                                <m:t>𝐼</m:t>
                              </m:r>
                              <m:r>
                                <a:rPr lang="en-US" i="1">
                                  <a:latin typeface="Cambria Math" charset="0"/>
                                </a:rPr>
                                <m:t>]</m:t>
                              </m:r>
                            </m:num>
                            <m:den>
                              <m:r>
                                <a:rPr lang="en-US" i="1">
                                  <a:latin typeface="Cambria Math" charset="0"/>
                                </a:rPr>
                                <m:t>[</m:t>
                              </m:r>
                              <m:r>
                                <a:rPr lang="en-US" i="1">
                                  <a:latin typeface="Cambria Math" charset="0"/>
                                </a:rPr>
                                <m:t>𝐼</m:t>
                              </m:r>
                              <m:r>
                                <a:rPr lang="en-US" i="1">
                                  <a:latin typeface="Cambria Math" charset="0"/>
                                </a:rPr>
                                <m:t>]</m:t>
                              </m:r>
                            </m:den>
                          </m:f>
                        </m:e>
                      </m:d>
                      <m:d>
                        <m:dPr>
                          <m:ctrlPr>
                            <a:rPr lang="mr-IN" b="0" i="1" smtClean="0">
                              <a:latin typeface="Cambria Math" charset="0"/>
                            </a:rPr>
                          </m:ctrlPr>
                        </m:dPr>
                        <m:e>
                          <m:f>
                            <m:fPr>
                              <m:ctrlPr>
                                <a:rPr lang="mr-IN" b="0" i="1" smtClean="0">
                                  <a:latin typeface="Cambria Math" charset="0"/>
                                </a:rPr>
                              </m:ctrlPr>
                            </m:fPr>
                            <m:num>
                              <m:r>
                                <a:rPr lang="en-US" b="0" i="1" smtClean="0">
                                  <a:latin typeface="Cambria Math" charset="0"/>
                                </a:rPr>
                                <m:t>[</m:t>
                              </m:r>
                              <m:r>
                                <a:rPr lang="en-US" b="0" i="1" smtClean="0">
                                  <a:latin typeface="Cambria Math" charset="0"/>
                                </a:rPr>
                                <m:t>𝐿</m:t>
                              </m:r>
                              <m:r>
                                <a:rPr lang="en-US" b="0" i="1" smtClean="0">
                                  <a:latin typeface="Cambria Math" charset="0"/>
                                </a:rPr>
                                <m:t>]</m:t>
                              </m:r>
                            </m:num>
                            <m:den>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den>
                          </m:f>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015333" y="5410439"/>
                <a:ext cx="2753511" cy="577850"/>
              </a:xfrm>
              <a:prstGeom prst="rect">
                <a:avLst/>
              </a:prstGeom>
              <a:blipFill rotWithShape="0">
                <a:blip r:embed="rId8"/>
                <a:stretch>
                  <a:fillRect/>
                </a:stretch>
              </a:blipFill>
            </p:spPr>
            <p:txBody>
              <a:bodyPr/>
              <a:lstStyle/>
              <a:p>
                <a:r>
                  <a:rPr lang="en-US">
                    <a:noFill/>
                  </a:rPr>
                  <a:t> </a:t>
                </a:r>
              </a:p>
            </p:txBody>
          </p:sp>
        </mc:Fallback>
      </mc:AlternateContent>
      <p:sp>
        <p:nvSpPr>
          <p:cNvPr id="15" name="TextBox 14"/>
          <p:cNvSpPr txBox="1"/>
          <p:nvPr/>
        </p:nvSpPr>
        <p:spPr>
          <a:xfrm>
            <a:off x="621082" y="374073"/>
            <a:ext cx="8381462" cy="369332"/>
          </a:xfrm>
          <a:prstGeom prst="rect">
            <a:avLst/>
          </a:prstGeom>
          <a:noFill/>
        </p:spPr>
        <p:txBody>
          <a:bodyPr wrap="none" rtlCol="0">
            <a:spAutoFit/>
          </a:bodyPr>
          <a:lstStyle/>
          <a:p>
            <a:r>
              <a:rPr lang="en-US" dirty="0" smtClean="0"/>
              <a:t>The activity of a protein is proportional to the concentration of protein bound to ligand: </a:t>
            </a:r>
            <a:endParaRPr lang="en-US" dirty="0"/>
          </a:p>
        </p:txBody>
      </p:sp>
      <p:sp>
        <p:nvSpPr>
          <p:cNvPr id="16" name="TextBox 15"/>
          <p:cNvSpPr txBox="1"/>
          <p:nvPr/>
        </p:nvSpPr>
        <p:spPr>
          <a:xfrm>
            <a:off x="605052" y="1607127"/>
            <a:ext cx="8185831" cy="369332"/>
          </a:xfrm>
          <a:prstGeom prst="rect">
            <a:avLst/>
          </a:prstGeom>
          <a:noFill/>
        </p:spPr>
        <p:txBody>
          <a:bodyPr wrap="none" rtlCol="0">
            <a:spAutoFit/>
          </a:bodyPr>
          <a:lstStyle/>
          <a:p>
            <a:r>
              <a:rPr lang="en-US" dirty="0" smtClean="0"/>
              <a:t>To inhibit the protein with an inhibitor </a:t>
            </a:r>
            <a:r>
              <a:rPr lang="en-US" i="1" dirty="0" smtClean="0"/>
              <a:t>I</a:t>
            </a:r>
            <a:r>
              <a:rPr lang="en-US" dirty="0" smtClean="0"/>
              <a:t>, the ligand </a:t>
            </a:r>
            <a:r>
              <a:rPr lang="en-US" i="1" dirty="0" smtClean="0"/>
              <a:t>L</a:t>
            </a:r>
            <a:r>
              <a:rPr lang="en-US" dirty="0" smtClean="0"/>
              <a:t> has to be competitively replaced:</a:t>
            </a:r>
            <a:endParaRPr lang="en-US" dirty="0"/>
          </a:p>
        </p:txBody>
      </p:sp>
      <p:sp>
        <p:nvSpPr>
          <p:cNvPr id="17" name="TextBox 16"/>
          <p:cNvSpPr txBox="1"/>
          <p:nvPr/>
        </p:nvSpPr>
        <p:spPr>
          <a:xfrm>
            <a:off x="672986" y="2687782"/>
            <a:ext cx="3068148" cy="369332"/>
          </a:xfrm>
          <a:prstGeom prst="rect">
            <a:avLst/>
          </a:prstGeom>
          <a:noFill/>
        </p:spPr>
        <p:txBody>
          <a:bodyPr wrap="none" rtlCol="0">
            <a:spAutoFit/>
          </a:bodyPr>
          <a:lstStyle/>
          <a:p>
            <a:r>
              <a:rPr lang="en-US" dirty="0" smtClean="0"/>
              <a:t>K</a:t>
            </a:r>
            <a:r>
              <a:rPr lang="en-US" baseline="-25000" dirty="0" smtClean="0"/>
              <a:t>D</a:t>
            </a:r>
            <a:r>
              <a:rPr lang="en-US" dirty="0" smtClean="0"/>
              <a:t> and K</a:t>
            </a:r>
            <a:r>
              <a:rPr lang="en-US" baseline="-25000" dirty="0" smtClean="0"/>
              <a:t>I</a:t>
            </a:r>
            <a:r>
              <a:rPr lang="en-US" dirty="0" smtClean="0"/>
              <a:t> can be expressed as:</a:t>
            </a:r>
            <a:endParaRPr lang="en-US" dirty="0"/>
          </a:p>
        </p:txBody>
      </p:sp>
      <p:sp>
        <p:nvSpPr>
          <p:cNvPr id="18" name="TextBox 17"/>
          <p:cNvSpPr txBox="1"/>
          <p:nvPr/>
        </p:nvSpPr>
        <p:spPr>
          <a:xfrm>
            <a:off x="2129614" y="3303022"/>
            <a:ext cx="442750" cy="369332"/>
          </a:xfrm>
          <a:prstGeom prst="rect">
            <a:avLst/>
          </a:prstGeom>
          <a:noFill/>
        </p:spPr>
        <p:txBody>
          <a:bodyPr wrap="square" rtlCol="0">
            <a:spAutoFit/>
          </a:bodyPr>
          <a:lstStyle/>
          <a:p>
            <a:r>
              <a:rPr lang="en-US" smtClean="0"/>
              <a:t>(5)</a:t>
            </a:r>
            <a:endParaRPr lang="en-US"/>
          </a:p>
        </p:txBody>
      </p:sp>
      <p:sp>
        <p:nvSpPr>
          <p:cNvPr id="19" name="TextBox 18"/>
          <p:cNvSpPr txBox="1"/>
          <p:nvPr/>
        </p:nvSpPr>
        <p:spPr>
          <a:xfrm>
            <a:off x="2947878" y="3284152"/>
            <a:ext cx="591829" cy="369332"/>
          </a:xfrm>
          <a:prstGeom prst="rect">
            <a:avLst/>
          </a:prstGeom>
          <a:noFill/>
        </p:spPr>
        <p:txBody>
          <a:bodyPr wrap="none" rtlCol="0">
            <a:spAutoFit/>
          </a:bodyPr>
          <a:lstStyle/>
          <a:p>
            <a:r>
              <a:rPr lang="en-US"/>
              <a:t>a</a:t>
            </a:r>
            <a:r>
              <a:rPr lang="en-US" smtClean="0"/>
              <a:t>nd </a:t>
            </a:r>
            <a:endParaRPr lang="en-US"/>
          </a:p>
        </p:txBody>
      </p:sp>
      <p:sp>
        <p:nvSpPr>
          <p:cNvPr id="21" name="TextBox 20"/>
          <p:cNvSpPr txBox="1"/>
          <p:nvPr/>
        </p:nvSpPr>
        <p:spPr>
          <a:xfrm>
            <a:off x="5236846" y="3308662"/>
            <a:ext cx="442750" cy="369332"/>
          </a:xfrm>
          <a:prstGeom prst="rect">
            <a:avLst/>
          </a:prstGeom>
          <a:noFill/>
        </p:spPr>
        <p:txBody>
          <a:bodyPr wrap="square" rtlCol="0">
            <a:spAutoFit/>
          </a:bodyPr>
          <a:lstStyle/>
          <a:p>
            <a:r>
              <a:rPr lang="en-US" smtClean="0"/>
              <a:t>(6)</a:t>
            </a:r>
            <a:endParaRPr lang="en-US"/>
          </a:p>
        </p:txBody>
      </p:sp>
      <p:sp>
        <p:nvSpPr>
          <p:cNvPr id="22" name="TextBox 21"/>
          <p:cNvSpPr txBox="1"/>
          <p:nvPr/>
        </p:nvSpPr>
        <p:spPr>
          <a:xfrm>
            <a:off x="707590" y="4442286"/>
            <a:ext cx="1643399" cy="369332"/>
          </a:xfrm>
          <a:prstGeom prst="rect">
            <a:avLst/>
          </a:prstGeom>
          <a:noFill/>
        </p:spPr>
        <p:txBody>
          <a:bodyPr wrap="none" rtlCol="0">
            <a:spAutoFit/>
          </a:bodyPr>
          <a:lstStyle/>
          <a:p>
            <a:r>
              <a:rPr lang="en-US" smtClean="0"/>
              <a:t>Rewriting (5) as</a:t>
            </a:r>
            <a:endParaRPr lang="en-US"/>
          </a:p>
        </p:txBody>
      </p:sp>
      <p:sp>
        <p:nvSpPr>
          <p:cNvPr id="23" name="TextBox 22"/>
          <p:cNvSpPr txBox="1"/>
          <p:nvPr/>
        </p:nvSpPr>
        <p:spPr>
          <a:xfrm>
            <a:off x="5020796" y="4442286"/>
            <a:ext cx="1156086" cy="369332"/>
          </a:xfrm>
          <a:prstGeom prst="rect">
            <a:avLst/>
          </a:prstGeom>
          <a:noFill/>
        </p:spPr>
        <p:txBody>
          <a:bodyPr wrap="none" rtlCol="0">
            <a:spAutoFit/>
          </a:bodyPr>
          <a:lstStyle/>
          <a:p>
            <a:r>
              <a:rPr lang="en-US" dirty="0"/>
              <a:t>a</a:t>
            </a:r>
            <a:r>
              <a:rPr lang="en-US" dirty="0" smtClean="0"/>
              <a:t>nd (6) as </a:t>
            </a:r>
            <a:endParaRPr lang="en-US" dirty="0"/>
          </a:p>
        </p:txBody>
      </p:sp>
      <p:sp>
        <p:nvSpPr>
          <p:cNvPr id="24" name="TextBox 23"/>
          <p:cNvSpPr txBox="1"/>
          <p:nvPr/>
        </p:nvSpPr>
        <p:spPr>
          <a:xfrm>
            <a:off x="4340593" y="4442286"/>
            <a:ext cx="442750" cy="369332"/>
          </a:xfrm>
          <a:prstGeom prst="rect">
            <a:avLst/>
          </a:prstGeom>
          <a:noFill/>
        </p:spPr>
        <p:txBody>
          <a:bodyPr wrap="none" rtlCol="0">
            <a:spAutoFit/>
          </a:bodyPr>
          <a:lstStyle/>
          <a:p>
            <a:r>
              <a:rPr lang="en-US" smtClean="0"/>
              <a:t>(7)</a:t>
            </a:r>
            <a:endParaRPr lang="en-US"/>
          </a:p>
        </p:txBody>
      </p:sp>
      <p:sp>
        <p:nvSpPr>
          <p:cNvPr id="25" name="TextBox 24"/>
          <p:cNvSpPr txBox="1"/>
          <p:nvPr/>
        </p:nvSpPr>
        <p:spPr>
          <a:xfrm>
            <a:off x="7932663" y="4453051"/>
            <a:ext cx="442750" cy="369332"/>
          </a:xfrm>
          <a:prstGeom prst="rect">
            <a:avLst/>
          </a:prstGeom>
          <a:noFill/>
        </p:spPr>
        <p:txBody>
          <a:bodyPr wrap="none" rtlCol="0">
            <a:spAutoFit/>
          </a:bodyPr>
          <a:lstStyle/>
          <a:p>
            <a:r>
              <a:rPr lang="en-US" smtClean="0"/>
              <a:t>(8)</a:t>
            </a:r>
            <a:endParaRPr lang="en-US"/>
          </a:p>
        </p:txBody>
      </p:sp>
      <p:sp>
        <p:nvSpPr>
          <p:cNvPr id="26" name="TextBox 25"/>
          <p:cNvSpPr txBox="1"/>
          <p:nvPr/>
        </p:nvSpPr>
        <p:spPr>
          <a:xfrm>
            <a:off x="8478925" y="4453051"/>
            <a:ext cx="3058145" cy="369332"/>
          </a:xfrm>
          <a:prstGeom prst="rect">
            <a:avLst/>
          </a:prstGeom>
          <a:noFill/>
        </p:spPr>
        <p:txBody>
          <a:bodyPr wrap="none" rtlCol="0">
            <a:spAutoFit/>
          </a:bodyPr>
          <a:lstStyle/>
          <a:p>
            <a:r>
              <a:rPr lang="en-US" dirty="0"/>
              <a:t>a</a:t>
            </a:r>
            <a:r>
              <a:rPr lang="en-US" smtClean="0"/>
              <a:t>nd </a:t>
            </a:r>
            <a:r>
              <a:rPr lang="en-US" dirty="0" smtClean="0"/>
              <a:t>merging (8) into (7</a:t>
            </a:r>
            <a:r>
              <a:rPr lang="en-US" smtClean="0"/>
              <a:t>) yields:</a:t>
            </a:r>
            <a:endParaRPr lang="en-US"/>
          </a:p>
        </p:txBody>
      </p:sp>
      <p:sp>
        <p:nvSpPr>
          <p:cNvPr id="27" name="TextBox 26"/>
          <p:cNvSpPr txBox="1"/>
          <p:nvPr/>
        </p:nvSpPr>
        <p:spPr>
          <a:xfrm>
            <a:off x="4032476" y="5554353"/>
            <a:ext cx="442750" cy="369332"/>
          </a:xfrm>
          <a:prstGeom prst="rect">
            <a:avLst/>
          </a:prstGeom>
          <a:noFill/>
        </p:spPr>
        <p:txBody>
          <a:bodyPr wrap="none" rtlCol="0">
            <a:spAutoFit/>
          </a:bodyPr>
          <a:lstStyle/>
          <a:p>
            <a:r>
              <a:rPr lang="en-US" smtClean="0"/>
              <a:t>(9)</a:t>
            </a:r>
            <a:endParaRPr lang="en-US"/>
          </a:p>
        </p:txBody>
      </p:sp>
      <p:sp>
        <p:nvSpPr>
          <p:cNvPr id="9" name="Date Placeholder 8"/>
          <p:cNvSpPr>
            <a:spLocks noGrp="1"/>
          </p:cNvSpPr>
          <p:nvPr>
            <p:ph type="dt" sz="half" idx="10"/>
          </p:nvPr>
        </p:nvSpPr>
        <p:spPr/>
        <p:txBody>
          <a:bodyPr/>
          <a:lstStyle/>
          <a:p>
            <a:r>
              <a:rPr lang="de-DE" smtClean="0"/>
              <a:t>Daniel Seeliger</a:t>
            </a:r>
            <a:endParaRPr lang="en-US"/>
          </a:p>
        </p:txBody>
      </p:sp>
      <p:sp>
        <p:nvSpPr>
          <p:cNvPr id="10" name="Footer Placeholder 9"/>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03776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6" grpId="0"/>
      <p:bldP spid="17" grpId="0"/>
      <p:bldP spid="18" grpId="0"/>
      <p:bldP spid="19" grpId="0"/>
      <p:bldP spid="21" grpId="0"/>
      <p:bldP spid="22" grpId="0"/>
      <p:bldP spid="23" grpId="0"/>
      <p:bldP spid="24" grpId="0"/>
      <p:bldP spid="25" grpId="0"/>
      <p:bldP spid="26" grpId="0"/>
      <p:bldP spid="2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882440" y="780380"/>
                <a:ext cx="31398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m:t>
                          </m:r>
                          <m:r>
                            <a:rPr lang="en-US" b="0" i="1" smtClean="0">
                              <a:latin typeface="Cambria Math" charset="0"/>
                            </a:rPr>
                            <m:t>𝑃</m:t>
                          </m:r>
                          <m:r>
                            <a:rPr lang="en-US" b="0" i="1" smtClean="0">
                              <a:latin typeface="Cambria Math" charset="0"/>
                            </a:rPr>
                            <m:t>]</m:t>
                          </m:r>
                        </m:e>
                        <m:sub>
                          <m:r>
                            <a:rPr lang="en-US" b="0" i="1" smtClean="0">
                              <a:latin typeface="Cambria Math" charset="0"/>
                            </a:rPr>
                            <m:t>𝑡𝑜𝑡𝑎𝑙</m:t>
                          </m:r>
                        </m:sub>
                      </m:sSub>
                      <m:r>
                        <a:rPr lang="en-US" b="0" i="1" smtClean="0">
                          <a:latin typeface="Cambria Math" charset="0"/>
                        </a:rPr>
                        <m:t>=</m:t>
                      </m:r>
                      <m:d>
                        <m:dPr>
                          <m:begChr m:val="["/>
                          <m:endChr m:val="]"/>
                          <m:ctrlPr>
                            <a:rPr lang="en-US" b="0" i="1" smtClean="0">
                              <a:latin typeface="Cambria Math" charset="0"/>
                            </a:rPr>
                          </m:ctrlPr>
                        </m:dPr>
                        <m:e>
                          <m:r>
                            <a:rPr lang="en-US" b="0" i="1" smtClean="0">
                              <a:latin typeface="Cambria Math" charset="0"/>
                            </a:rPr>
                            <m:t>𝑃</m:t>
                          </m:r>
                        </m:e>
                      </m:d>
                      <m:r>
                        <a:rPr lang="en-US" b="0" i="1" smtClean="0">
                          <a:latin typeface="Cambria Math" charset="0"/>
                        </a:rPr>
                        <m:t>+</m:t>
                      </m:r>
                      <m:d>
                        <m:dPr>
                          <m:begChr m:val="["/>
                          <m:endChr m:val="]"/>
                          <m:ctrlPr>
                            <a:rPr lang="en-US" b="0" i="1" smtClean="0">
                              <a:latin typeface="Cambria Math" charset="0"/>
                            </a:rPr>
                          </m:ctrlPr>
                        </m:dPr>
                        <m:e>
                          <m:r>
                            <a:rPr lang="en-US" b="0" i="1" smtClean="0">
                              <a:latin typeface="Cambria Math" charset="0"/>
                            </a:rPr>
                            <m:t>𝑃</m:t>
                          </m:r>
                          <m:r>
                            <a:rPr lang="en-US" b="0" i="1" smtClean="0">
                              <a:latin typeface="Cambria Math" charset="0"/>
                            </a:rPr>
                            <m:t>•</m:t>
                          </m:r>
                          <m:r>
                            <a:rPr lang="en-US" b="0" i="1" smtClean="0">
                              <a:latin typeface="Cambria Math" charset="0"/>
                            </a:rPr>
                            <m:t>𝐼</m:t>
                          </m:r>
                        </m:e>
                      </m:d>
                      <m:r>
                        <a:rPr lang="en-US" b="0" i="1" smtClean="0">
                          <a:latin typeface="Cambria Math" charset="0"/>
                        </a:rPr>
                        <m:t>+[</m:t>
                      </m:r>
                      <m:r>
                        <a:rPr lang="en-US" b="0" i="1" smtClean="0">
                          <a:latin typeface="Cambria Math" charset="0"/>
                        </a:rPr>
                        <m:t>𝑃</m:t>
                      </m:r>
                      <m:r>
                        <a:rPr lang="en-US" b="0" i="1" smtClean="0">
                          <a:latin typeface="Cambria Math" charset="0"/>
                        </a:rPr>
                        <m:t>•</m:t>
                      </m:r>
                      <m:r>
                        <a:rPr lang="en-US" b="0" i="1" smtClean="0">
                          <a:latin typeface="Cambria Math" charset="0"/>
                        </a:rPr>
                        <m:t>𝐿</m:t>
                      </m:r>
                      <m:r>
                        <a:rPr lang="en-US" b="0" i="1" smtClean="0">
                          <a:latin typeface="Cambria Math" charset="0"/>
                        </a:rPr>
                        <m:t>]</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82440" y="780380"/>
                <a:ext cx="3139898" cy="276999"/>
              </a:xfrm>
              <a:prstGeom prst="rect">
                <a:avLst/>
              </a:prstGeom>
              <a:blipFill rotWithShape="0">
                <a:blip r:embed="rId2"/>
                <a:stretch>
                  <a:fillRect l="-2136" t="-2222" r="-213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824731" y="1981199"/>
                <a:ext cx="32553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d>
                            <m:dPr>
                              <m:begChr m:val="["/>
                              <m:endChr m:val="]"/>
                              <m:ctrlPr>
                                <a:rPr lang="en-US" b="0" i="1" smtClean="0">
                                  <a:latin typeface="Cambria Math" charset="0"/>
                                </a:rPr>
                              </m:ctrlPr>
                            </m:dPr>
                            <m:e>
                              <m:r>
                                <a:rPr lang="en-US" b="0" i="1" smtClean="0">
                                  <a:latin typeface="Cambria Math" charset="0"/>
                                </a:rPr>
                                <m:t>𝑃</m:t>
                              </m:r>
                              <m:r>
                                <a:rPr lang="en-US" b="0" i="1" smtClean="0">
                                  <a:latin typeface="Cambria Math" charset="0"/>
                                </a:rPr>
                                <m:t>•</m:t>
                              </m:r>
                              <m:r>
                                <a:rPr lang="en-US" b="0" i="1" smtClean="0">
                                  <a:latin typeface="Cambria Math" charset="0"/>
                                </a:rPr>
                                <m:t>𝐼</m:t>
                              </m:r>
                            </m:e>
                          </m:d>
                          <m:r>
                            <a:rPr lang="en-US" b="0" i="1" smtClean="0">
                              <a:latin typeface="Cambria Math" charset="0"/>
                            </a:rPr>
                            <m:t>= [</m:t>
                          </m:r>
                          <m:r>
                            <a:rPr lang="en-US" b="0" i="1" smtClean="0">
                              <a:latin typeface="Cambria Math" charset="0"/>
                            </a:rPr>
                            <m:t>𝑃</m:t>
                          </m:r>
                          <m:r>
                            <a:rPr lang="en-US" b="0" i="1" smtClean="0">
                              <a:latin typeface="Cambria Math" charset="0"/>
                            </a:rPr>
                            <m:t>]</m:t>
                          </m:r>
                        </m:e>
                        <m:sub>
                          <m:r>
                            <a:rPr lang="en-US" b="0" i="1" smtClean="0">
                              <a:latin typeface="Cambria Math" charset="0"/>
                            </a:rPr>
                            <m:t>𝑡𝑜𝑡𝑎𝑙</m:t>
                          </m:r>
                        </m:sub>
                      </m:sSub>
                      <m:r>
                        <a:rPr lang="en-US" b="0" i="1" smtClean="0">
                          <a:latin typeface="Cambria Math" charset="0"/>
                        </a:rPr>
                        <m:t>−</m:t>
                      </m:r>
                      <m:d>
                        <m:dPr>
                          <m:begChr m:val="["/>
                          <m:endChr m:val="]"/>
                          <m:ctrlPr>
                            <a:rPr lang="en-US" b="0" i="1" smtClean="0">
                              <a:latin typeface="Cambria Math" charset="0"/>
                            </a:rPr>
                          </m:ctrlPr>
                        </m:dPr>
                        <m:e>
                          <m:r>
                            <a:rPr lang="en-US" b="0" i="1" smtClean="0">
                              <a:latin typeface="Cambria Math" charset="0"/>
                            </a:rPr>
                            <m:t>𝑃</m:t>
                          </m:r>
                        </m:e>
                      </m:d>
                      <m:r>
                        <a:rPr lang="en-US" b="0" i="1" smtClean="0">
                          <a:latin typeface="Cambria Math" charset="0"/>
                        </a:rPr>
                        <m:t>−[</m:t>
                      </m:r>
                      <m:r>
                        <a:rPr lang="en-US" b="0" i="1" smtClean="0">
                          <a:latin typeface="Cambria Math" charset="0"/>
                        </a:rPr>
                        <m:t>𝑃</m:t>
                      </m:r>
                      <m:r>
                        <a:rPr lang="en-US" b="0" i="1" smtClean="0">
                          <a:latin typeface="Cambria Math" charset="0"/>
                        </a:rPr>
                        <m:t>•</m:t>
                      </m:r>
                      <m:r>
                        <a:rPr lang="en-US" b="0" i="1" smtClean="0">
                          <a:latin typeface="Cambria Math" charset="0"/>
                        </a:rPr>
                        <m:t>𝐿</m:t>
                      </m:r>
                      <m:r>
                        <a:rPr lang="en-US" b="0" i="1" smtClean="0">
                          <a:latin typeface="Cambria Math" charset="0"/>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824731" y="1981199"/>
                <a:ext cx="3255315" cy="276999"/>
              </a:xfrm>
              <a:prstGeom prst="rect">
                <a:avLst/>
              </a:prstGeom>
              <a:blipFill rotWithShape="0">
                <a:blip r:embed="rId3"/>
                <a:stretch>
                  <a:fillRect t="-146667" r="-2060" b="-18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882440" y="3246481"/>
                <a:ext cx="4593822" cy="854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charset="0"/>
                            </a:rPr>
                          </m:ctrlPr>
                        </m:dPr>
                        <m:e>
                          <m:r>
                            <a:rPr lang="en-US" b="0" i="1" smtClean="0">
                              <a:latin typeface="Cambria Math" charset="0"/>
                            </a:rPr>
                            <m:t>𝑃</m:t>
                          </m:r>
                          <m:r>
                            <a:rPr lang="en-US" b="0" i="1" smtClean="0">
                              <a:latin typeface="Cambria Math" charset="0"/>
                            </a:rPr>
                            <m:t>•</m:t>
                          </m:r>
                          <m:r>
                            <a:rPr lang="en-US" b="0" i="1" smtClean="0">
                              <a:latin typeface="Cambria Math" charset="0"/>
                            </a:rPr>
                            <m:t>𝐿</m:t>
                          </m:r>
                        </m:e>
                      </m:d>
                      <m:r>
                        <a:rPr lang="en-US" b="0" i="1" smtClean="0">
                          <a:latin typeface="Cambria Math" charset="0"/>
                        </a:rPr>
                        <m:t>= </m:t>
                      </m:r>
                      <m:d>
                        <m:dPr>
                          <m:ctrlPr>
                            <a:rPr lang="mr-IN" b="0" i="1" smtClean="0">
                              <a:latin typeface="Cambria Math" charset="0"/>
                            </a:rPr>
                          </m:ctrlPr>
                        </m:dPr>
                        <m:e>
                          <m:f>
                            <m:fPr>
                              <m:ctrlPr>
                                <a:rPr lang="mr-IN" i="1">
                                  <a:latin typeface="Cambria Math" charset="0"/>
                                </a:rPr>
                              </m:ctrlPr>
                            </m:fPr>
                            <m:num>
                              <m:sSub>
                                <m:sSubPr>
                                  <m:ctrlPr>
                                    <a:rPr lang="en-US" i="1">
                                      <a:latin typeface="Cambria Math" charset="0"/>
                                    </a:rPr>
                                  </m:ctrlPr>
                                </m:sSubPr>
                                <m:e>
                                  <m:r>
                                    <a:rPr lang="en-US" i="1">
                                      <a:latin typeface="Cambria Math" charset="0"/>
                                    </a:rPr>
                                    <m:t>𝐾</m:t>
                                  </m:r>
                                </m:e>
                                <m:sub>
                                  <m:r>
                                    <a:rPr lang="en-US" i="1">
                                      <a:latin typeface="Cambria Math" charset="0"/>
                                    </a:rPr>
                                    <m:t>𝐼</m:t>
                                  </m:r>
                                </m:sub>
                              </m:sSub>
                            </m:num>
                            <m:den>
                              <m:r>
                                <a:rPr lang="en-US" i="1">
                                  <a:latin typeface="Cambria Math" charset="0"/>
                                </a:rPr>
                                <m:t>[</m:t>
                              </m:r>
                              <m:r>
                                <a:rPr lang="en-US" i="1">
                                  <a:latin typeface="Cambria Math" charset="0"/>
                                </a:rPr>
                                <m:t>𝐼</m:t>
                              </m:r>
                              <m:r>
                                <a:rPr lang="en-US" i="1">
                                  <a:latin typeface="Cambria Math" charset="0"/>
                                </a:rPr>
                                <m:t>]</m:t>
                              </m:r>
                            </m:den>
                          </m:f>
                        </m:e>
                      </m:d>
                      <m:d>
                        <m:dPr>
                          <m:ctrlPr>
                            <a:rPr lang="mr-IN" b="0" i="1" smtClean="0">
                              <a:latin typeface="Cambria Math" charset="0"/>
                            </a:rPr>
                          </m:ctrlPr>
                        </m:dPr>
                        <m:e>
                          <m:f>
                            <m:fPr>
                              <m:ctrlPr>
                                <a:rPr lang="mr-IN" b="0" i="1" smtClean="0">
                                  <a:latin typeface="Cambria Math" charset="0"/>
                                </a:rPr>
                              </m:ctrlPr>
                            </m:fPr>
                            <m:num>
                              <m:r>
                                <a:rPr lang="en-US" b="0" i="1" smtClean="0">
                                  <a:latin typeface="Cambria Math" charset="0"/>
                                </a:rPr>
                                <m:t>[</m:t>
                              </m:r>
                              <m:r>
                                <a:rPr lang="en-US" b="0" i="1" smtClean="0">
                                  <a:latin typeface="Cambria Math" charset="0"/>
                                </a:rPr>
                                <m:t>𝐿</m:t>
                              </m:r>
                              <m:r>
                                <a:rPr lang="en-US" b="0" i="1" smtClean="0">
                                  <a:latin typeface="Cambria Math" charset="0"/>
                                </a:rPr>
                                <m:t>]</m:t>
                              </m:r>
                            </m:num>
                            <m:den>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den>
                          </m:f>
                        </m:e>
                      </m:d>
                      <m:sSub>
                        <m:sSubPr>
                          <m:ctrlPr>
                            <a:rPr lang="en-US" b="0" i="1" smtClean="0">
                              <a:latin typeface="Cambria Math" charset="0"/>
                            </a:rPr>
                          </m:ctrlPr>
                        </m:sSubPr>
                        <m:e>
                          <m:r>
                            <a:rPr lang="en-US" b="0" i="1" smtClean="0">
                              <a:latin typeface="Cambria Math" charset="0"/>
                            </a:rPr>
                            <m:t>([</m:t>
                          </m:r>
                          <m:r>
                            <a:rPr lang="en-US" b="0" i="1" smtClean="0">
                              <a:latin typeface="Cambria Math" charset="0"/>
                            </a:rPr>
                            <m:t>𝑃</m:t>
                          </m:r>
                          <m:r>
                            <a:rPr lang="en-US" b="0" i="1" smtClean="0">
                              <a:latin typeface="Cambria Math" charset="0"/>
                            </a:rPr>
                            <m:t>]</m:t>
                          </m:r>
                        </m:e>
                        <m:sub>
                          <m:r>
                            <a:rPr lang="en-US" b="0" i="1" smtClean="0">
                              <a:latin typeface="Cambria Math" charset="0"/>
                            </a:rPr>
                            <m:t>𝑡𝑜𝑡𝑎𝑙</m:t>
                          </m:r>
                        </m:sub>
                      </m:sSub>
                      <m:r>
                        <a:rPr lang="en-US" i="1">
                          <a:latin typeface="Cambria Math" charset="0"/>
                        </a:rPr>
                        <m:t>−</m:t>
                      </m:r>
                      <m:d>
                        <m:dPr>
                          <m:begChr m:val="["/>
                          <m:endChr m:val="]"/>
                          <m:ctrlPr>
                            <a:rPr lang="en-US" i="1">
                              <a:latin typeface="Cambria Math" charset="0"/>
                            </a:rPr>
                          </m:ctrlPr>
                        </m:dPr>
                        <m:e>
                          <m:r>
                            <a:rPr lang="en-US" i="1">
                              <a:latin typeface="Cambria Math" charset="0"/>
                            </a:rPr>
                            <m:t>𝑃</m:t>
                          </m:r>
                        </m:e>
                      </m:d>
                      <m:r>
                        <a:rPr lang="en-US" i="1">
                          <a:latin typeface="Cambria Math" charset="0"/>
                        </a:rPr>
                        <m:t>−[</m:t>
                      </m:r>
                      <m:r>
                        <a:rPr lang="en-US" i="1">
                          <a:latin typeface="Cambria Math" charset="0"/>
                        </a:rPr>
                        <m:t>𝑃</m:t>
                      </m:r>
                      <m:r>
                        <a:rPr lang="en-US" i="1">
                          <a:latin typeface="Cambria Math" charset="0"/>
                        </a:rPr>
                        <m:t>•</m:t>
                      </m:r>
                      <m:r>
                        <a:rPr lang="en-US" i="1">
                          <a:latin typeface="Cambria Math" charset="0"/>
                        </a:rPr>
                        <m:t>𝐿</m:t>
                      </m:r>
                      <m:r>
                        <a:rPr lang="en-US" i="1">
                          <a:latin typeface="Cambria Math" charset="0"/>
                        </a:rPr>
                        <m:t>])</m:t>
                      </m:r>
                    </m:oMath>
                  </m:oMathPara>
                </a14:m>
                <a:endParaRPr lang="en-US" dirty="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882440" y="3246481"/>
                <a:ext cx="4593822" cy="85484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40327" y="5061586"/>
                <a:ext cx="4982197" cy="583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mr-IN" i="1" smtClean="0">
                              <a:latin typeface="Cambria Math" charset="0"/>
                            </a:rPr>
                          </m:ctrlPr>
                        </m:dPr>
                        <m:e>
                          <m:f>
                            <m:fPr>
                              <m:ctrlPr>
                                <a:rPr lang="mr-IN" i="1" smtClean="0">
                                  <a:latin typeface="Cambria Math" charset="0"/>
                                </a:rPr>
                              </m:ctrlPr>
                            </m:fPr>
                            <m:num>
                              <m:r>
                                <a:rPr lang="en-US" b="0" i="1" smtClean="0">
                                  <a:latin typeface="Cambria Math" charset="0"/>
                                </a:rPr>
                                <m:t>[</m:t>
                              </m:r>
                              <m:r>
                                <a:rPr lang="en-US" b="0" i="1" smtClean="0">
                                  <a:latin typeface="Cambria Math" charset="0"/>
                                </a:rPr>
                                <m:t>𝐼</m:t>
                              </m:r>
                              <m:r>
                                <a:rPr lang="en-US" b="0" i="1" smtClean="0">
                                  <a:latin typeface="Cambria Math" charset="0"/>
                                </a:rPr>
                                <m:t>]</m:t>
                              </m:r>
                            </m:num>
                            <m:den>
                              <m:sSub>
                                <m:sSubPr>
                                  <m:ctrlPr>
                                    <a:rPr lang="en-US" i="1" smtClean="0">
                                      <a:latin typeface="Cambria Math" charset="0"/>
                                    </a:rPr>
                                  </m:ctrlPr>
                                </m:sSubPr>
                                <m:e>
                                  <m:r>
                                    <a:rPr lang="en-US" b="0" i="1" smtClean="0">
                                      <a:latin typeface="Cambria Math" charset="0"/>
                                    </a:rPr>
                                    <m:t>𝐾</m:t>
                                  </m:r>
                                </m:e>
                                <m:sub>
                                  <m:r>
                                    <a:rPr lang="en-US" b="0" i="1" smtClean="0">
                                      <a:latin typeface="Cambria Math" charset="0"/>
                                    </a:rPr>
                                    <m:t>𝐼</m:t>
                                  </m:r>
                                </m:sub>
                              </m:sSub>
                            </m:den>
                          </m:f>
                        </m:e>
                      </m:d>
                      <m:d>
                        <m:dPr>
                          <m:begChr m:val="["/>
                          <m:endChr m:val="]"/>
                          <m:ctrlPr>
                            <a:rPr lang="en-US" b="0" i="1" smtClean="0">
                              <a:latin typeface="Cambria Math" charset="0"/>
                            </a:rPr>
                          </m:ctrlPr>
                        </m:dPr>
                        <m:e>
                          <m:r>
                            <a:rPr lang="en-US" b="0" i="1" smtClean="0">
                              <a:latin typeface="Cambria Math" charset="0"/>
                            </a:rPr>
                            <m:t>𝑃</m:t>
                          </m:r>
                          <m:r>
                            <a:rPr lang="en-US" b="0" i="1" smtClean="0">
                              <a:latin typeface="Cambria Math" charset="0"/>
                            </a:rPr>
                            <m:t>•</m:t>
                          </m:r>
                          <m:r>
                            <a:rPr lang="en-US" b="0" i="1" smtClean="0">
                              <a:latin typeface="Cambria Math" charset="0"/>
                            </a:rPr>
                            <m:t>𝐿</m:t>
                          </m:r>
                        </m:e>
                      </m:d>
                      <m:r>
                        <a:rPr lang="en-US" b="0" i="1" smtClean="0">
                          <a:latin typeface="Cambria Math" charset="0"/>
                        </a:rPr>
                        <m:t>+</m:t>
                      </m:r>
                      <m:d>
                        <m:dPr>
                          <m:ctrlPr>
                            <a:rPr lang="mr-IN" b="0" i="1" smtClean="0">
                              <a:latin typeface="Cambria Math" charset="0"/>
                            </a:rPr>
                          </m:ctrlPr>
                        </m:dPr>
                        <m:e>
                          <m:f>
                            <m:fPr>
                              <m:ctrlPr>
                                <a:rPr lang="mr-IN" b="0" i="1" smtClean="0">
                                  <a:latin typeface="Cambria Math" charset="0"/>
                                </a:rPr>
                              </m:ctrlPr>
                            </m:fPr>
                            <m:num>
                              <m:r>
                                <a:rPr lang="en-US" b="0" i="1" smtClean="0">
                                  <a:latin typeface="Cambria Math" charset="0"/>
                                </a:rPr>
                                <m:t>[</m:t>
                              </m:r>
                              <m:r>
                                <a:rPr lang="en-US" b="0" i="1" smtClean="0">
                                  <a:latin typeface="Cambria Math" charset="0"/>
                                </a:rPr>
                                <m:t>𝐿</m:t>
                              </m:r>
                              <m:r>
                                <a:rPr lang="en-US" b="0" i="1" smtClean="0">
                                  <a:latin typeface="Cambria Math" charset="0"/>
                                </a:rPr>
                                <m:t>]</m:t>
                              </m:r>
                            </m:num>
                            <m:den>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den>
                          </m:f>
                        </m:e>
                      </m:d>
                      <m:d>
                        <m:dPr>
                          <m:begChr m:val="["/>
                          <m:endChr m:val="]"/>
                          <m:ctrlPr>
                            <a:rPr lang="en-US" b="0" i="1" smtClean="0">
                              <a:latin typeface="Cambria Math" charset="0"/>
                            </a:rPr>
                          </m:ctrlPr>
                        </m:dPr>
                        <m:e>
                          <m:r>
                            <a:rPr lang="en-US" b="0" i="1" smtClean="0">
                              <a:latin typeface="Cambria Math" charset="0"/>
                            </a:rPr>
                            <m:t>𝑃</m:t>
                          </m:r>
                          <m:r>
                            <a:rPr lang="en-US" b="0" i="1" smtClean="0">
                              <a:latin typeface="Cambria Math" charset="0"/>
                            </a:rPr>
                            <m:t>•</m:t>
                          </m:r>
                          <m:r>
                            <a:rPr lang="en-US" b="0" i="1" smtClean="0">
                              <a:latin typeface="Cambria Math" charset="0"/>
                            </a:rPr>
                            <m:t>𝐿</m:t>
                          </m:r>
                        </m:e>
                      </m:d>
                      <m:r>
                        <a:rPr lang="en-US" b="0" i="1" smtClean="0">
                          <a:latin typeface="Cambria Math" charset="0"/>
                        </a:rPr>
                        <m:t>+ </m:t>
                      </m:r>
                      <m:f>
                        <m:fPr>
                          <m:ctrlPr>
                            <a:rPr lang="mr-IN" b="0" i="1" smtClean="0">
                              <a:latin typeface="Cambria Math" charset="0"/>
                            </a:rPr>
                          </m:ctrlPr>
                        </m:fPr>
                        <m:num>
                          <m:d>
                            <m:dPr>
                              <m:begChr m:val="["/>
                              <m:endChr m:val="]"/>
                              <m:ctrlPr>
                                <a:rPr lang="en-US" b="0" i="1" smtClean="0">
                                  <a:latin typeface="Cambria Math" charset="0"/>
                                </a:rPr>
                              </m:ctrlPr>
                            </m:dPr>
                            <m:e>
                              <m:r>
                                <a:rPr lang="en-US" b="0" i="1" smtClean="0">
                                  <a:latin typeface="Cambria Math" charset="0"/>
                                </a:rPr>
                                <m:t>𝐿</m:t>
                              </m:r>
                            </m:e>
                          </m:d>
                          <m:r>
                            <a:rPr lang="en-US" b="0" i="1" smtClean="0">
                              <a:latin typeface="Cambria Math" charset="0"/>
                            </a:rPr>
                            <m:t>[</m:t>
                          </m:r>
                          <m:r>
                            <a:rPr lang="en-US" b="0" i="1" smtClean="0">
                              <a:latin typeface="Cambria Math" charset="0"/>
                            </a:rPr>
                            <m:t>𝑃</m:t>
                          </m:r>
                          <m:r>
                            <a:rPr lang="en-US" b="0" i="1" smtClean="0">
                              <a:latin typeface="Cambria Math" charset="0"/>
                            </a:rPr>
                            <m:t>]</m:t>
                          </m:r>
                        </m:num>
                        <m:den>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den>
                      </m:f>
                      <m:r>
                        <a:rPr lang="en-US" b="0" i="1" smtClean="0">
                          <a:latin typeface="Cambria Math" charset="0"/>
                        </a:rPr>
                        <m:t>=</m:t>
                      </m:r>
                      <m:f>
                        <m:fPr>
                          <m:ctrlPr>
                            <a:rPr lang="mr-IN" b="0" i="1" smtClean="0">
                              <a:latin typeface="Cambria Math" charset="0"/>
                            </a:rPr>
                          </m:ctrlPr>
                        </m:fPr>
                        <m:num>
                          <m:r>
                            <a:rPr lang="en-US" b="0" i="1" smtClean="0">
                              <a:latin typeface="Cambria Math" charset="0"/>
                            </a:rPr>
                            <m:t>[</m:t>
                          </m:r>
                          <m:r>
                            <a:rPr lang="en-US" b="0" i="1" smtClean="0">
                              <a:latin typeface="Cambria Math" charset="0"/>
                            </a:rPr>
                            <m:t>𝐿</m:t>
                          </m:r>
                          <m:r>
                            <a:rPr lang="en-US" b="0" i="1" smtClean="0">
                              <a:latin typeface="Cambria Math" charset="0"/>
                            </a:rPr>
                            <m:t>]</m:t>
                          </m:r>
                        </m:num>
                        <m:den>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den>
                      </m:f>
                      <m:sSub>
                        <m:sSubPr>
                          <m:ctrlPr>
                            <a:rPr lang="en-US" b="0" i="1" smtClean="0">
                              <a:latin typeface="Cambria Math" charset="0"/>
                            </a:rPr>
                          </m:ctrlPr>
                        </m:sSubPr>
                        <m:e>
                          <m:r>
                            <a:rPr lang="en-US" b="0" i="1" smtClean="0">
                              <a:latin typeface="Cambria Math" charset="0"/>
                            </a:rPr>
                            <m:t>[</m:t>
                          </m:r>
                          <m:r>
                            <a:rPr lang="en-US" b="0" i="1" smtClean="0">
                              <a:latin typeface="Cambria Math" charset="0"/>
                            </a:rPr>
                            <m:t>𝑃</m:t>
                          </m:r>
                          <m:r>
                            <a:rPr lang="en-US" b="0" i="1" smtClean="0">
                              <a:latin typeface="Cambria Math" charset="0"/>
                            </a:rPr>
                            <m:t>]</m:t>
                          </m:r>
                        </m:e>
                        <m:sub>
                          <m:r>
                            <a:rPr lang="en-US" b="0" i="1" smtClean="0">
                              <a:latin typeface="Cambria Math" charset="0"/>
                            </a:rPr>
                            <m:t>𝑡𝑜𝑡𝑎𝑙</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40327" y="5061586"/>
                <a:ext cx="4982197" cy="583429"/>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140864" y="770698"/>
                <a:ext cx="4005264" cy="5733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mr-IN" i="1" smtClean="0">
                              <a:latin typeface="Cambria Math" charset="0"/>
                            </a:rPr>
                          </m:ctrlPr>
                        </m:dPr>
                        <m:e>
                          <m:d>
                            <m:dPr>
                              <m:ctrlPr>
                                <a:rPr lang="mr-IN" i="1" smtClean="0">
                                  <a:latin typeface="Cambria Math" charset="0"/>
                                </a:rPr>
                              </m:ctrlPr>
                            </m:dPr>
                            <m:e>
                              <m:f>
                                <m:fPr>
                                  <m:ctrlPr>
                                    <a:rPr lang="mr-IN" i="1" smtClean="0">
                                      <a:latin typeface="Cambria Math" charset="0"/>
                                    </a:rPr>
                                  </m:ctrlPr>
                                </m:fPr>
                                <m:num>
                                  <m:r>
                                    <a:rPr lang="en-US" b="0" i="1" smtClean="0">
                                      <a:latin typeface="Cambria Math" charset="0"/>
                                    </a:rPr>
                                    <m:t>[</m:t>
                                  </m:r>
                                  <m:r>
                                    <a:rPr lang="en-US" b="0" i="1" smtClean="0">
                                      <a:latin typeface="Cambria Math" charset="0"/>
                                    </a:rPr>
                                    <m:t>𝐼</m:t>
                                  </m:r>
                                  <m:r>
                                    <a:rPr lang="en-US" b="0" i="1" smtClean="0">
                                      <a:latin typeface="Cambria Math" charset="0"/>
                                    </a:rPr>
                                    <m:t>]</m:t>
                                  </m:r>
                                </m:num>
                                <m:den>
                                  <m:sSub>
                                    <m:sSubPr>
                                      <m:ctrlPr>
                                        <a:rPr lang="en-US" i="1" smtClean="0">
                                          <a:latin typeface="Cambria Math" charset="0"/>
                                        </a:rPr>
                                      </m:ctrlPr>
                                    </m:sSubPr>
                                    <m:e>
                                      <m:r>
                                        <a:rPr lang="en-US" b="0" i="1" smtClean="0">
                                          <a:latin typeface="Cambria Math" charset="0"/>
                                        </a:rPr>
                                        <m:t>𝐾</m:t>
                                      </m:r>
                                    </m:e>
                                    <m:sub>
                                      <m:r>
                                        <a:rPr lang="en-US" b="0" i="1" smtClean="0">
                                          <a:latin typeface="Cambria Math" charset="0"/>
                                        </a:rPr>
                                        <m:t>𝐼</m:t>
                                      </m:r>
                                    </m:sub>
                                  </m:sSub>
                                </m:den>
                              </m:f>
                            </m:e>
                          </m:d>
                          <m:r>
                            <a:rPr lang="en-US" b="0" i="1" smtClean="0">
                              <a:latin typeface="Cambria Math" charset="0"/>
                            </a:rPr>
                            <m:t>+1+</m:t>
                          </m:r>
                          <m:d>
                            <m:dPr>
                              <m:ctrlPr>
                                <a:rPr lang="mr-IN" b="0" i="1" smtClean="0">
                                  <a:latin typeface="Cambria Math" charset="0"/>
                                </a:rPr>
                              </m:ctrlPr>
                            </m:dPr>
                            <m:e>
                              <m:f>
                                <m:fPr>
                                  <m:ctrlPr>
                                    <a:rPr lang="mr-IN" b="0" i="1" smtClean="0">
                                      <a:latin typeface="Cambria Math" charset="0"/>
                                    </a:rPr>
                                  </m:ctrlPr>
                                </m:fPr>
                                <m:num>
                                  <m:r>
                                    <a:rPr lang="en-US" b="0" i="1" smtClean="0">
                                      <a:latin typeface="Cambria Math" charset="0"/>
                                    </a:rPr>
                                    <m:t>[</m:t>
                                  </m:r>
                                  <m:r>
                                    <a:rPr lang="en-US" b="0" i="1" smtClean="0">
                                      <a:latin typeface="Cambria Math" charset="0"/>
                                    </a:rPr>
                                    <m:t>𝐿</m:t>
                                  </m:r>
                                  <m:r>
                                    <a:rPr lang="en-US" b="0" i="1" smtClean="0">
                                      <a:latin typeface="Cambria Math" charset="0"/>
                                    </a:rPr>
                                    <m:t>]</m:t>
                                  </m:r>
                                </m:num>
                                <m:den>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den>
                              </m:f>
                            </m:e>
                          </m:d>
                        </m:e>
                      </m:d>
                      <m:d>
                        <m:dPr>
                          <m:begChr m:val="["/>
                          <m:endChr m:val="]"/>
                          <m:ctrlPr>
                            <a:rPr lang="en-US" b="0" i="1" smtClean="0">
                              <a:latin typeface="Cambria Math" charset="0"/>
                            </a:rPr>
                          </m:ctrlPr>
                        </m:dPr>
                        <m:e>
                          <m:r>
                            <a:rPr lang="en-US" b="0" i="1" smtClean="0">
                              <a:latin typeface="Cambria Math" charset="0"/>
                            </a:rPr>
                            <m:t>𝑃</m:t>
                          </m:r>
                          <m:r>
                            <a:rPr lang="en-US" b="0" i="1" smtClean="0">
                              <a:latin typeface="Cambria Math" charset="0"/>
                            </a:rPr>
                            <m:t>•</m:t>
                          </m:r>
                          <m:r>
                            <a:rPr lang="en-US" b="0" i="1" smtClean="0">
                              <a:latin typeface="Cambria Math" charset="0"/>
                            </a:rPr>
                            <m:t>𝐿</m:t>
                          </m:r>
                        </m:e>
                      </m:d>
                      <m:r>
                        <a:rPr lang="en-US" b="0" i="1" smtClean="0">
                          <a:latin typeface="Cambria Math" charset="0"/>
                        </a:rPr>
                        <m:t>= </m:t>
                      </m:r>
                      <m:f>
                        <m:fPr>
                          <m:ctrlPr>
                            <a:rPr lang="mr-IN" b="0" i="1" smtClean="0">
                              <a:latin typeface="Cambria Math" charset="0"/>
                            </a:rPr>
                          </m:ctrlPr>
                        </m:fPr>
                        <m:num>
                          <m:r>
                            <a:rPr lang="en-US" b="0" i="1" smtClean="0">
                              <a:latin typeface="Cambria Math" charset="0"/>
                            </a:rPr>
                            <m:t>[</m:t>
                          </m:r>
                          <m:r>
                            <a:rPr lang="en-US" b="0" i="1" smtClean="0">
                              <a:latin typeface="Cambria Math" charset="0"/>
                            </a:rPr>
                            <m:t>𝐿</m:t>
                          </m:r>
                          <m:r>
                            <a:rPr lang="en-US" b="0" i="1" smtClean="0">
                              <a:latin typeface="Cambria Math" charset="0"/>
                            </a:rPr>
                            <m:t>]</m:t>
                          </m:r>
                        </m:num>
                        <m:den>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den>
                      </m:f>
                      <m:sSub>
                        <m:sSubPr>
                          <m:ctrlPr>
                            <a:rPr lang="en-US" b="0" i="1" smtClean="0">
                              <a:latin typeface="Cambria Math" charset="0"/>
                            </a:rPr>
                          </m:ctrlPr>
                        </m:sSubPr>
                        <m:e>
                          <m:r>
                            <a:rPr lang="en-US" b="0" i="1" smtClean="0">
                              <a:latin typeface="Cambria Math" charset="0"/>
                            </a:rPr>
                            <m:t>[</m:t>
                          </m:r>
                          <m:r>
                            <a:rPr lang="en-US" b="0" i="1" smtClean="0">
                              <a:latin typeface="Cambria Math" charset="0"/>
                            </a:rPr>
                            <m:t>𝑃</m:t>
                          </m:r>
                          <m:r>
                            <a:rPr lang="en-US" b="0" i="1" smtClean="0">
                              <a:latin typeface="Cambria Math" charset="0"/>
                            </a:rPr>
                            <m:t>]</m:t>
                          </m:r>
                        </m:e>
                        <m:sub>
                          <m:r>
                            <a:rPr lang="en-US" b="0" i="1" smtClean="0">
                              <a:latin typeface="Cambria Math" charset="0"/>
                            </a:rPr>
                            <m:t>𝑡𝑜𝑡𝑎𝑙</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140864" y="770698"/>
                <a:ext cx="4005264" cy="57336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140864" y="2655484"/>
                <a:ext cx="3733394" cy="80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charset="0"/>
                            </a:rPr>
                          </m:ctrlPr>
                        </m:dPr>
                        <m:e>
                          <m:r>
                            <a:rPr lang="en-US" b="0" i="1" smtClean="0">
                              <a:latin typeface="Cambria Math" charset="0"/>
                            </a:rPr>
                            <m:t>𝑃</m:t>
                          </m:r>
                          <m:r>
                            <a:rPr lang="en-US" b="0" i="1" smtClean="0">
                              <a:latin typeface="Cambria Math" charset="0"/>
                            </a:rPr>
                            <m:t>•</m:t>
                          </m:r>
                          <m:r>
                            <a:rPr lang="en-US" b="0" i="1" smtClean="0">
                              <a:latin typeface="Cambria Math" charset="0"/>
                            </a:rPr>
                            <m:t>𝐿</m:t>
                          </m:r>
                        </m:e>
                      </m:d>
                      <m:r>
                        <a:rPr lang="en-US" b="0" i="1" smtClean="0">
                          <a:latin typeface="Cambria Math" charset="0"/>
                        </a:rPr>
                        <m:t>=(</m:t>
                      </m:r>
                      <m:sSub>
                        <m:sSubPr>
                          <m:ctrlPr>
                            <a:rPr lang="en-US" b="0" i="1" smtClean="0">
                              <a:latin typeface="Cambria Math" charset="0"/>
                            </a:rPr>
                          </m:ctrlPr>
                        </m:sSubPr>
                        <m:e>
                          <m:d>
                            <m:dPr>
                              <m:begChr m:val="["/>
                              <m:endChr m:val="]"/>
                              <m:ctrlPr>
                                <a:rPr lang="en-US" b="0" i="1" smtClean="0">
                                  <a:latin typeface="Cambria Math" charset="0"/>
                                </a:rPr>
                              </m:ctrlPr>
                            </m:dPr>
                            <m:e>
                              <m:r>
                                <a:rPr lang="en-US" b="0" i="1" smtClean="0">
                                  <a:latin typeface="Cambria Math" charset="0"/>
                                </a:rPr>
                                <m:t>𝑃</m:t>
                              </m:r>
                            </m:e>
                          </m:d>
                        </m:e>
                        <m:sub>
                          <m:r>
                            <a:rPr lang="en-US" b="0" i="1" smtClean="0">
                              <a:latin typeface="Cambria Math" charset="0"/>
                            </a:rPr>
                            <m:t>𝑡𝑜𝑡𝑎𝑙</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m:t>
                          </m:r>
                          <m:r>
                            <a:rPr lang="en-US" b="0" i="1" smtClean="0">
                              <a:latin typeface="Cambria Math" charset="0"/>
                            </a:rPr>
                            <m:t>𝐿</m:t>
                          </m:r>
                          <m:r>
                            <a:rPr lang="en-US" b="0" i="1" smtClean="0">
                              <a:latin typeface="Cambria Math" charset="0"/>
                            </a:rPr>
                            <m:t>]</m:t>
                          </m:r>
                        </m:num>
                        <m:den>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d>
                            <m:dPr>
                              <m:ctrlPr>
                                <a:rPr lang="mr-IN" b="0" i="1" smtClean="0">
                                  <a:latin typeface="Cambria Math" charset="0"/>
                                </a:rPr>
                              </m:ctrlPr>
                            </m:dPr>
                            <m:e>
                              <m:r>
                                <a:rPr lang="en-US" b="0" i="1" smtClean="0">
                                  <a:latin typeface="Cambria Math" charset="0"/>
                                </a:rPr>
                                <m:t>1+</m:t>
                              </m:r>
                              <m:f>
                                <m:fPr>
                                  <m:ctrlPr>
                                    <a:rPr lang="mr-IN" b="0" i="1" smtClean="0">
                                      <a:latin typeface="Cambria Math" charset="0"/>
                                    </a:rPr>
                                  </m:ctrlPr>
                                </m:fPr>
                                <m:num>
                                  <m:r>
                                    <a:rPr lang="en-US" b="0" i="1" smtClean="0">
                                      <a:latin typeface="Cambria Math" charset="0"/>
                                    </a:rPr>
                                    <m:t>[</m:t>
                                  </m:r>
                                  <m:r>
                                    <a:rPr lang="en-US" b="0" i="1" smtClean="0">
                                      <a:latin typeface="Cambria Math" charset="0"/>
                                    </a:rPr>
                                    <m:t>𝐼</m:t>
                                  </m:r>
                                  <m:r>
                                    <a:rPr lang="en-US" b="0" i="1" smtClean="0">
                                      <a:latin typeface="Cambria Math" charset="0"/>
                                    </a:rPr>
                                    <m:t>]</m:t>
                                  </m:r>
                                </m:num>
                                <m:den>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𝐼</m:t>
                                      </m:r>
                                    </m:sub>
                                  </m:sSub>
                                </m:den>
                              </m:f>
                            </m:e>
                          </m:d>
                          <m:r>
                            <a:rPr lang="en-US" b="0" i="1" smtClean="0">
                              <a:latin typeface="Cambria Math" charset="0"/>
                            </a:rPr>
                            <m:t>+[</m:t>
                          </m:r>
                          <m:r>
                            <a:rPr lang="en-US" b="0" i="1" smtClean="0">
                              <a:latin typeface="Cambria Math" charset="0"/>
                            </a:rPr>
                            <m:t>𝐿</m:t>
                          </m:r>
                          <m:r>
                            <a:rPr lang="en-US" b="0" i="1" smtClean="0">
                              <a:latin typeface="Cambria Math" charset="0"/>
                            </a:rPr>
                            <m:t>]</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140864" y="2655484"/>
                <a:ext cx="3733394" cy="809324"/>
              </a:xfrm>
              <a:prstGeom prst="rect">
                <a:avLst/>
              </a:prstGeom>
              <a:blipFill rotWithShape="0">
                <a:blip r:embed="rId7"/>
                <a:stretch>
                  <a:fillRect/>
                </a:stretch>
              </a:blipFill>
            </p:spPr>
            <p:txBody>
              <a:bodyPr/>
              <a:lstStyle/>
              <a:p>
                <a:r>
                  <a:rPr lang="en-US">
                    <a:noFill/>
                  </a:rPr>
                  <a:t> </a:t>
                </a:r>
              </a:p>
            </p:txBody>
          </p:sp>
        </mc:Fallback>
      </mc:AlternateContent>
      <p:sp>
        <p:nvSpPr>
          <p:cNvPr id="8" name="TextBox 7"/>
          <p:cNvSpPr txBox="1"/>
          <p:nvPr/>
        </p:nvSpPr>
        <p:spPr>
          <a:xfrm>
            <a:off x="540327" y="249382"/>
            <a:ext cx="3824124" cy="369332"/>
          </a:xfrm>
          <a:prstGeom prst="rect">
            <a:avLst/>
          </a:prstGeom>
          <a:noFill/>
        </p:spPr>
        <p:txBody>
          <a:bodyPr wrap="none" rtlCol="0">
            <a:spAutoFit/>
          </a:bodyPr>
          <a:lstStyle/>
          <a:p>
            <a:r>
              <a:rPr lang="en-US" dirty="0" smtClean="0"/>
              <a:t>Total protein concentration is given by:</a:t>
            </a:r>
            <a:endParaRPr lang="en-US" dirty="0"/>
          </a:p>
        </p:txBody>
      </p:sp>
      <p:sp>
        <p:nvSpPr>
          <p:cNvPr id="9" name="TextBox 8"/>
          <p:cNvSpPr txBox="1"/>
          <p:nvPr/>
        </p:nvSpPr>
        <p:spPr>
          <a:xfrm>
            <a:off x="529875" y="1362332"/>
            <a:ext cx="1922514" cy="369332"/>
          </a:xfrm>
          <a:prstGeom prst="rect">
            <a:avLst/>
          </a:prstGeom>
          <a:noFill/>
        </p:spPr>
        <p:txBody>
          <a:bodyPr wrap="none" rtlCol="0">
            <a:spAutoFit/>
          </a:bodyPr>
          <a:lstStyle/>
          <a:p>
            <a:r>
              <a:rPr lang="en-US" smtClean="0"/>
              <a:t>Which rewrites as:</a:t>
            </a:r>
            <a:endParaRPr lang="en-US"/>
          </a:p>
        </p:txBody>
      </p:sp>
      <p:sp>
        <p:nvSpPr>
          <p:cNvPr id="10" name="TextBox 9"/>
          <p:cNvSpPr txBox="1"/>
          <p:nvPr/>
        </p:nvSpPr>
        <p:spPr>
          <a:xfrm>
            <a:off x="4267779" y="1935032"/>
            <a:ext cx="559769" cy="369332"/>
          </a:xfrm>
          <a:prstGeom prst="rect">
            <a:avLst/>
          </a:prstGeom>
          <a:noFill/>
        </p:spPr>
        <p:txBody>
          <a:bodyPr wrap="none" rtlCol="0">
            <a:spAutoFit/>
          </a:bodyPr>
          <a:lstStyle/>
          <a:p>
            <a:r>
              <a:rPr lang="en-US" smtClean="0"/>
              <a:t>(10)</a:t>
            </a:r>
            <a:endParaRPr lang="en-US"/>
          </a:p>
        </p:txBody>
      </p:sp>
      <p:sp>
        <p:nvSpPr>
          <p:cNvPr id="11" name="TextBox 10"/>
          <p:cNvSpPr txBox="1"/>
          <p:nvPr/>
        </p:nvSpPr>
        <p:spPr>
          <a:xfrm>
            <a:off x="540327" y="2655484"/>
            <a:ext cx="5594673" cy="369332"/>
          </a:xfrm>
          <a:prstGeom prst="rect">
            <a:avLst/>
          </a:prstGeom>
          <a:noFill/>
        </p:spPr>
        <p:txBody>
          <a:bodyPr wrap="none" rtlCol="0">
            <a:spAutoFit/>
          </a:bodyPr>
          <a:lstStyle/>
          <a:p>
            <a:r>
              <a:rPr lang="en-US" dirty="0" smtClean="0"/>
              <a:t>Substituting [P•I] from (10) and inserting into (9) we get:  </a:t>
            </a:r>
            <a:endParaRPr lang="en-US" dirty="0"/>
          </a:p>
        </p:txBody>
      </p:sp>
      <p:sp>
        <p:nvSpPr>
          <p:cNvPr id="12" name="TextBox 11"/>
          <p:cNvSpPr txBox="1"/>
          <p:nvPr/>
        </p:nvSpPr>
        <p:spPr>
          <a:xfrm>
            <a:off x="678873" y="4294968"/>
            <a:ext cx="2712922" cy="369332"/>
          </a:xfrm>
          <a:prstGeom prst="rect">
            <a:avLst/>
          </a:prstGeom>
          <a:noFill/>
        </p:spPr>
        <p:txBody>
          <a:bodyPr wrap="none" rtlCol="0">
            <a:spAutoFit/>
          </a:bodyPr>
          <a:lstStyle/>
          <a:p>
            <a:r>
              <a:rPr lang="en-US" dirty="0" smtClean="0"/>
              <a:t>Rearranging terms, we get:</a:t>
            </a:r>
            <a:endParaRPr lang="en-US" dirty="0"/>
          </a:p>
        </p:txBody>
      </p:sp>
      <p:sp>
        <p:nvSpPr>
          <p:cNvPr id="13" name="TextBox 12"/>
          <p:cNvSpPr txBox="1"/>
          <p:nvPr/>
        </p:nvSpPr>
        <p:spPr>
          <a:xfrm>
            <a:off x="474590" y="6042301"/>
            <a:ext cx="5396349" cy="369332"/>
          </a:xfrm>
          <a:prstGeom prst="rect">
            <a:avLst/>
          </a:prstGeom>
          <a:noFill/>
        </p:spPr>
        <p:txBody>
          <a:bodyPr wrap="none" rtlCol="0">
            <a:spAutoFit/>
          </a:bodyPr>
          <a:lstStyle/>
          <a:p>
            <a:r>
              <a:rPr lang="en-US" dirty="0" smtClean="0"/>
              <a:t>The last term on the the left-hand side is equal to [P•L].</a:t>
            </a:r>
            <a:endParaRPr lang="en-US" dirty="0"/>
          </a:p>
        </p:txBody>
      </p:sp>
      <p:sp>
        <p:nvSpPr>
          <p:cNvPr id="14" name="TextBox 13"/>
          <p:cNvSpPr txBox="1"/>
          <p:nvPr/>
        </p:nvSpPr>
        <p:spPr>
          <a:xfrm>
            <a:off x="7245927" y="1731664"/>
            <a:ext cx="4278031" cy="369332"/>
          </a:xfrm>
          <a:prstGeom prst="rect">
            <a:avLst/>
          </a:prstGeom>
          <a:noFill/>
        </p:spPr>
        <p:txBody>
          <a:bodyPr wrap="none" rtlCol="0">
            <a:spAutoFit/>
          </a:bodyPr>
          <a:lstStyle/>
          <a:p>
            <a:r>
              <a:rPr lang="en-US" dirty="0" smtClean="0"/>
              <a:t>Rearranged we get the expression for [P•L]:</a:t>
            </a:r>
            <a:endParaRPr lang="en-US" dirty="0"/>
          </a:p>
        </p:txBody>
      </p:sp>
      <p:sp>
        <p:nvSpPr>
          <p:cNvPr id="15" name="TextBox 14"/>
          <p:cNvSpPr txBox="1"/>
          <p:nvPr/>
        </p:nvSpPr>
        <p:spPr>
          <a:xfrm>
            <a:off x="7259782" y="3893130"/>
            <a:ext cx="1336200" cy="369332"/>
          </a:xfrm>
          <a:prstGeom prst="rect">
            <a:avLst/>
          </a:prstGeom>
          <a:noFill/>
        </p:spPr>
        <p:txBody>
          <a:bodyPr wrap="none" rtlCol="0">
            <a:spAutoFit/>
          </a:bodyPr>
          <a:lstStyle/>
          <a:p>
            <a:r>
              <a:rPr lang="en-US" dirty="0" smtClean="0"/>
              <a:t>We denote: </a:t>
            </a:r>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8595982" y="3757035"/>
                <a:ext cx="1438279" cy="5733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𝛼</m:t>
                      </m:r>
                      <m:r>
                        <a:rPr lang="en-US" b="0" i="1" smtClean="0">
                          <a:latin typeface="Cambria Math" charset="0"/>
                          <a:ea typeface="Cambria Math" charset="0"/>
                          <a:cs typeface="Cambria Math" charset="0"/>
                        </a:rPr>
                        <m:t>=</m:t>
                      </m:r>
                      <m:d>
                        <m:dPr>
                          <m:ctrlPr>
                            <a:rPr lang="mr-IN" i="1">
                              <a:latin typeface="Cambria Math" charset="0"/>
                            </a:rPr>
                          </m:ctrlPr>
                        </m:dPr>
                        <m:e>
                          <m:r>
                            <a:rPr lang="en-US" i="1">
                              <a:latin typeface="Cambria Math" charset="0"/>
                            </a:rPr>
                            <m:t>1+</m:t>
                          </m:r>
                          <m:f>
                            <m:fPr>
                              <m:ctrlPr>
                                <a:rPr lang="mr-IN" i="1">
                                  <a:latin typeface="Cambria Math" charset="0"/>
                                </a:rPr>
                              </m:ctrlPr>
                            </m:fPr>
                            <m:num>
                              <m:r>
                                <a:rPr lang="en-US" i="1">
                                  <a:latin typeface="Cambria Math" charset="0"/>
                                </a:rPr>
                                <m:t>[</m:t>
                              </m:r>
                              <m:r>
                                <a:rPr lang="en-US" i="1">
                                  <a:latin typeface="Cambria Math" charset="0"/>
                                </a:rPr>
                                <m:t>𝐼</m:t>
                              </m:r>
                              <m:r>
                                <a:rPr lang="en-US" i="1">
                                  <a:latin typeface="Cambria Math" charset="0"/>
                                </a:rPr>
                                <m:t>]</m:t>
                              </m:r>
                            </m:num>
                            <m:den>
                              <m:sSub>
                                <m:sSubPr>
                                  <m:ctrlPr>
                                    <a:rPr lang="en-US" i="1">
                                      <a:latin typeface="Cambria Math" charset="0"/>
                                    </a:rPr>
                                  </m:ctrlPr>
                                </m:sSubPr>
                                <m:e>
                                  <m:r>
                                    <a:rPr lang="en-US" i="1">
                                      <a:latin typeface="Cambria Math" charset="0"/>
                                    </a:rPr>
                                    <m:t>𝐾</m:t>
                                  </m:r>
                                </m:e>
                                <m:sub>
                                  <m:r>
                                    <a:rPr lang="en-US" i="1">
                                      <a:latin typeface="Cambria Math" charset="0"/>
                                    </a:rPr>
                                    <m:t>𝐼</m:t>
                                  </m:r>
                                </m:sub>
                              </m:sSub>
                            </m:den>
                          </m:f>
                        </m:e>
                      </m:d>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8595982" y="3757035"/>
                <a:ext cx="1438279" cy="573362"/>
              </a:xfrm>
              <a:prstGeom prst="rect">
                <a:avLst/>
              </a:prstGeom>
              <a:blipFill rotWithShape="0">
                <a:blip r:embed="rId8"/>
                <a:stretch>
                  <a:fillRect/>
                </a:stretch>
              </a:blipFill>
            </p:spPr>
            <p:txBody>
              <a:bodyPr/>
              <a:lstStyle/>
              <a:p>
                <a:r>
                  <a:rPr lang="en-US">
                    <a:noFill/>
                  </a:rPr>
                  <a:t> </a:t>
                </a:r>
              </a:p>
            </p:txBody>
          </p:sp>
        </mc:Fallback>
      </mc:AlternateContent>
      <p:sp>
        <p:nvSpPr>
          <p:cNvPr id="17" name="TextBox 16"/>
          <p:cNvSpPr txBox="1"/>
          <p:nvPr/>
        </p:nvSpPr>
        <p:spPr>
          <a:xfrm>
            <a:off x="11146128" y="2821707"/>
            <a:ext cx="559769" cy="369332"/>
          </a:xfrm>
          <a:prstGeom prst="rect">
            <a:avLst/>
          </a:prstGeom>
          <a:noFill/>
        </p:spPr>
        <p:txBody>
          <a:bodyPr wrap="none" rtlCol="0">
            <a:spAutoFit/>
          </a:bodyPr>
          <a:lstStyle/>
          <a:p>
            <a:r>
              <a:rPr lang="en-US" smtClean="0"/>
              <a:t>(11)</a:t>
            </a:r>
            <a:endParaRPr lang="en-US"/>
          </a:p>
        </p:txBody>
      </p:sp>
      <p:sp>
        <p:nvSpPr>
          <p:cNvPr id="18" name="TextBox 17"/>
          <p:cNvSpPr txBox="1"/>
          <p:nvPr/>
        </p:nvSpPr>
        <p:spPr>
          <a:xfrm>
            <a:off x="10060565" y="3891319"/>
            <a:ext cx="2015488" cy="369332"/>
          </a:xfrm>
          <a:prstGeom prst="rect">
            <a:avLst/>
          </a:prstGeom>
          <a:noFill/>
        </p:spPr>
        <p:txBody>
          <a:bodyPr wrap="none" rtlCol="0">
            <a:spAutoFit/>
          </a:bodyPr>
          <a:lstStyle/>
          <a:p>
            <a:r>
              <a:rPr lang="en-US" dirty="0"/>
              <a:t>a</a:t>
            </a:r>
            <a:r>
              <a:rPr lang="en-US" dirty="0" smtClean="0"/>
              <a:t>nd rewrite (11) as:</a:t>
            </a:r>
            <a:endParaRPr lang="en-US" dirty="0"/>
          </a:p>
        </p:txBody>
      </p:sp>
      <mc:AlternateContent xmlns:mc="http://schemas.openxmlformats.org/markup-compatibility/2006">
        <mc:Choice xmlns:a14="http://schemas.microsoft.com/office/drawing/2010/main" Requires="a14">
          <p:sp>
            <p:nvSpPr>
              <p:cNvPr id="19" name="TextBox 18"/>
              <p:cNvSpPr txBox="1"/>
              <p:nvPr/>
            </p:nvSpPr>
            <p:spPr>
              <a:xfrm>
                <a:off x="7711116" y="4741752"/>
                <a:ext cx="2944909" cy="5778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charset="0"/>
                            </a:rPr>
                          </m:ctrlPr>
                        </m:dPr>
                        <m:e>
                          <m:r>
                            <a:rPr lang="en-US" b="0" i="1" smtClean="0">
                              <a:latin typeface="Cambria Math" charset="0"/>
                            </a:rPr>
                            <m:t>𝑃</m:t>
                          </m:r>
                          <m:r>
                            <a:rPr lang="en-US" b="0" i="1" smtClean="0">
                              <a:latin typeface="Cambria Math" charset="0"/>
                            </a:rPr>
                            <m:t>•</m:t>
                          </m:r>
                          <m:r>
                            <a:rPr lang="en-US" b="0" i="1" smtClean="0">
                              <a:latin typeface="Cambria Math" charset="0"/>
                            </a:rPr>
                            <m:t>𝐿</m:t>
                          </m:r>
                        </m:e>
                      </m:d>
                      <m:r>
                        <a:rPr lang="en-US" b="0" i="1" smtClean="0">
                          <a:latin typeface="Cambria Math" charset="0"/>
                        </a:rPr>
                        <m:t>=(</m:t>
                      </m:r>
                      <m:sSub>
                        <m:sSubPr>
                          <m:ctrlPr>
                            <a:rPr lang="en-US" b="0" i="1" smtClean="0">
                              <a:latin typeface="Cambria Math" charset="0"/>
                            </a:rPr>
                          </m:ctrlPr>
                        </m:sSubPr>
                        <m:e>
                          <m:d>
                            <m:dPr>
                              <m:begChr m:val="["/>
                              <m:endChr m:val="]"/>
                              <m:ctrlPr>
                                <a:rPr lang="en-US" b="0" i="1" smtClean="0">
                                  <a:latin typeface="Cambria Math" charset="0"/>
                                </a:rPr>
                              </m:ctrlPr>
                            </m:dPr>
                            <m:e>
                              <m:r>
                                <a:rPr lang="en-US" b="0" i="1" smtClean="0">
                                  <a:latin typeface="Cambria Math" charset="0"/>
                                </a:rPr>
                                <m:t>𝑃</m:t>
                              </m:r>
                            </m:e>
                          </m:d>
                        </m:e>
                        <m:sub>
                          <m:r>
                            <a:rPr lang="en-US" b="0" i="1" smtClean="0">
                              <a:latin typeface="Cambria Math" charset="0"/>
                            </a:rPr>
                            <m:t>𝑡𝑜𝑡𝑎𝑙</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m:t>
                          </m:r>
                          <m:r>
                            <a:rPr lang="en-US" b="0" i="1" smtClean="0">
                              <a:latin typeface="Cambria Math" charset="0"/>
                            </a:rPr>
                            <m:t>𝐿</m:t>
                          </m:r>
                          <m:r>
                            <a:rPr lang="en-US" b="0" i="1" smtClean="0">
                              <a:latin typeface="Cambria Math" charset="0"/>
                            </a:rPr>
                            <m:t>]</m:t>
                          </m:r>
                        </m:num>
                        <m:den>
                          <m:sSub>
                            <m:sSubPr>
                              <m:ctrlPr>
                                <a:rPr lang="en-US" b="0" i="1" smtClean="0">
                                  <a:latin typeface="Cambria Math" charset="0"/>
                                </a:rPr>
                              </m:ctrlPr>
                            </m:sSubPr>
                            <m:e>
                              <m:r>
                                <a:rPr lang="en-US" b="0" i="1" smtClean="0">
                                  <a:latin typeface="Cambria Math" charset="0"/>
                                  <a:ea typeface="Cambria Math" charset="0"/>
                                  <a:cs typeface="Cambria Math" charset="0"/>
                                </a:rPr>
                                <m:t>𝛼</m:t>
                              </m:r>
                              <m:r>
                                <a:rPr lang="en-US" b="0" i="1" smtClean="0">
                                  <a:latin typeface="Cambria Math" charset="0"/>
                                </a:rPr>
                                <m:t>𝐾</m:t>
                              </m:r>
                            </m:e>
                            <m:sub>
                              <m:r>
                                <a:rPr lang="en-US" b="0" i="1" smtClean="0">
                                  <a:latin typeface="Cambria Math" charset="0"/>
                                </a:rPr>
                                <m:t>𝐷</m:t>
                              </m:r>
                            </m:sub>
                          </m:sSub>
                          <m:r>
                            <a:rPr lang="en-US" b="0" i="1" smtClean="0">
                              <a:latin typeface="Cambria Math" charset="0"/>
                            </a:rPr>
                            <m:t>+</m:t>
                          </m:r>
                          <m:r>
                            <a:rPr lang="en-US" b="0" i="1" smtClean="0">
                              <a:latin typeface="Cambria Math" charset="0"/>
                            </a:rPr>
                            <m:t>[</m:t>
                          </m:r>
                          <m:r>
                            <a:rPr lang="en-US" b="0" i="1" smtClean="0">
                              <a:latin typeface="Cambria Math" charset="0"/>
                            </a:rPr>
                            <m:t>𝐿</m:t>
                          </m:r>
                          <m:r>
                            <a:rPr lang="en-US" b="0" i="1" smtClean="0">
                              <a:latin typeface="Cambria Math" charset="0"/>
                            </a:rPr>
                            <m:t>]</m:t>
                          </m:r>
                        </m:den>
                      </m:f>
                    </m:oMath>
                  </m:oMathPara>
                </a14:m>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7711116" y="4741752"/>
                <a:ext cx="2944909" cy="577850"/>
              </a:xfrm>
              <a:prstGeom prst="rect">
                <a:avLst/>
              </a:prstGeom>
              <a:blipFill rotWithShape="0">
                <a:blip r:embed="rId9"/>
                <a:stretch>
                  <a:fillRect/>
                </a:stretch>
              </a:blipFill>
            </p:spPr>
            <p:txBody>
              <a:bodyPr/>
              <a:lstStyle/>
              <a:p>
                <a:r>
                  <a:rPr lang="en-US">
                    <a:noFill/>
                  </a:rPr>
                  <a:t> </a:t>
                </a:r>
              </a:p>
            </p:txBody>
          </p:sp>
        </mc:Fallback>
      </mc:AlternateContent>
      <p:sp>
        <p:nvSpPr>
          <p:cNvPr id="20" name="TextBox 19"/>
          <p:cNvSpPr txBox="1"/>
          <p:nvPr/>
        </p:nvSpPr>
        <p:spPr>
          <a:xfrm>
            <a:off x="10874258" y="4846011"/>
            <a:ext cx="559769" cy="369332"/>
          </a:xfrm>
          <a:prstGeom prst="rect">
            <a:avLst/>
          </a:prstGeom>
          <a:noFill/>
        </p:spPr>
        <p:txBody>
          <a:bodyPr wrap="none" rtlCol="0">
            <a:spAutoFit/>
          </a:bodyPr>
          <a:lstStyle/>
          <a:p>
            <a:r>
              <a:rPr lang="en-US" smtClean="0"/>
              <a:t>(12)</a:t>
            </a:r>
            <a:endParaRPr lang="en-US"/>
          </a:p>
        </p:txBody>
      </p:sp>
      <p:sp>
        <p:nvSpPr>
          <p:cNvPr id="21" name="Date Placeholder 20"/>
          <p:cNvSpPr>
            <a:spLocks noGrp="1"/>
          </p:cNvSpPr>
          <p:nvPr>
            <p:ph type="dt" sz="half" idx="10"/>
          </p:nvPr>
        </p:nvSpPr>
        <p:spPr/>
        <p:txBody>
          <a:bodyPr/>
          <a:lstStyle/>
          <a:p>
            <a:r>
              <a:rPr lang="de-DE" smtClean="0"/>
              <a:t>Daniel Seeliger</a:t>
            </a:r>
            <a:endParaRPr lang="en-US"/>
          </a:p>
        </p:txBody>
      </p:sp>
      <p:sp>
        <p:nvSpPr>
          <p:cNvPr id="22" name="Footer Placeholder 21"/>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55439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8873" y="387927"/>
            <a:ext cx="4862945" cy="1200329"/>
          </a:xfrm>
          <a:prstGeom prst="rect">
            <a:avLst/>
          </a:prstGeom>
          <a:noFill/>
        </p:spPr>
        <p:txBody>
          <a:bodyPr wrap="square" rtlCol="0">
            <a:spAutoFit/>
          </a:bodyPr>
          <a:lstStyle/>
          <a:p>
            <a:r>
              <a:rPr lang="en-US" dirty="0" smtClean="0"/>
              <a:t>If no inhibitor would be present, the concentration of the protein bound to the ligand would be given by the product of the total protein concentration and the fractional saturation f:</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1272308" y="1860059"/>
                <a:ext cx="22527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charset="0"/>
                            </a:rPr>
                          </m:ctrlPr>
                        </m:dPr>
                        <m:e>
                          <m:r>
                            <a:rPr lang="en-US" b="0" i="1" smtClean="0">
                              <a:latin typeface="Cambria Math" charset="0"/>
                            </a:rPr>
                            <m:t>𝑃</m:t>
                          </m:r>
                          <m:r>
                            <a:rPr lang="en-US" b="0" i="1" smtClean="0">
                              <a:latin typeface="Cambria Math" charset="0"/>
                            </a:rPr>
                            <m:t>•</m:t>
                          </m:r>
                          <m:r>
                            <a:rPr lang="en-US" b="0" i="1" smtClean="0">
                              <a:latin typeface="Cambria Math" charset="0"/>
                            </a:rPr>
                            <m:t>𝐿</m:t>
                          </m:r>
                        </m:e>
                      </m:d>
                      <m:r>
                        <a:rPr lang="en-US" b="0" i="1" smtClean="0">
                          <a:latin typeface="Cambria Math" charset="0"/>
                        </a:rPr>
                        <m:t>=(</m:t>
                      </m:r>
                      <m:sSub>
                        <m:sSubPr>
                          <m:ctrlPr>
                            <a:rPr lang="en-US" b="0" i="1" smtClean="0">
                              <a:latin typeface="Cambria Math" charset="0"/>
                            </a:rPr>
                          </m:ctrlPr>
                        </m:sSubPr>
                        <m:e>
                          <m:d>
                            <m:dPr>
                              <m:begChr m:val="["/>
                              <m:endChr m:val="]"/>
                              <m:ctrlPr>
                                <a:rPr lang="en-US" b="0" i="1" smtClean="0">
                                  <a:latin typeface="Cambria Math" charset="0"/>
                                </a:rPr>
                              </m:ctrlPr>
                            </m:dPr>
                            <m:e>
                              <m:r>
                                <a:rPr lang="en-US" b="0" i="1" smtClean="0">
                                  <a:latin typeface="Cambria Math" charset="0"/>
                                </a:rPr>
                                <m:t>𝑃</m:t>
                              </m:r>
                            </m:e>
                          </m:d>
                        </m:e>
                        <m:sub>
                          <m:r>
                            <a:rPr lang="en-US" b="0" i="1" smtClean="0">
                              <a:latin typeface="Cambria Math" charset="0"/>
                            </a:rPr>
                            <m:t>𝑡𝑜𝑡𝑎𝑙</m:t>
                          </m:r>
                        </m:sub>
                      </m:sSub>
                      <m:r>
                        <a:rPr lang="en-US" b="0" i="1" smtClean="0">
                          <a:latin typeface="Cambria Math" charset="0"/>
                        </a:rPr>
                        <m:t>)(</m:t>
                      </m:r>
                      <m:r>
                        <a:rPr lang="en-US" b="0" i="1" smtClean="0">
                          <a:latin typeface="Cambria Math" charset="0"/>
                        </a:rPr>
                        <m:t>𝑓</m:t>
                      </m:r>
                      <m:r>
                        <a:rPr lang="en-US" b="0" i="1" smtClean="0">
                          <a:latin typeface="Cambria Math" charset="0"/>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272308" y="1860059"/>
                <a:ext cx="2252796" cy="276999"/>
              </a:xfrm>
              <a:prstGeom prst="rect">
                <a:avLst/>
              </a:prstGeom>
              <a:blipFill rotWithShape="0">
                <a:blip r:embed="rId2"/>
                <a:stretch>
                  <a:fillRect t="-2174" r="-3523" b="-32609"/>
                </a:stretch>
              </a:blipFill>
            </p:spPr>
            <p:txBody>
              <a:bodyPr/>
              <a:lstStyle/>
              <a:p>
                <a:r>
                  <a:rPr lang="en-US">
                    <a:noFill/>
                  </a:rPr>
                  <a:t> </a:t>
                </a:r>
              </a:p>
            </p:txBody>
          </p:sp>
        </mc:Fallback>
      </mc:AlternateContent>
      <p:sp>
        <p:nvSpPr>
          <p:cNvPr id="4" name="TextBox 3"/>
          <p:cNvSpPr txBox="1"/>
          <p:nvPr/>
        </p:nvSpPr>
        <p:spPr>
          <a:xfrm>
            <a:off x="678873" y="2563091"/>
            <a:ext cx="832472" cy="369332"/>
          </a:xfrm>
          <a:prstGeom prst="rect">
            <a:avLst/>
          </a:prstGeom>
          <a:noFill/>
        </p:spPr>
        <p:txBody>
          <a:bodyPr wrap="none" rtlCol="0">
            <a:spAutoFit/>
          </a:bodyPr>
          <a:lstStyle/>
          <a:p>
            <a:r>
              <a:rPr lang="en-US" dirty="0"/>
              <a:t>w</a:t>
            </a:r>
            <a:r>
              <a:rPr lang="en-US" dirty="0" smtClean="0"/>
              <a:t>here </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1708485" y="2453883"/>
                <a:ext cx="1380441" cy="5778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𝑓</m:t>
                      </m:r>
                      <m:r>
                        <a:rPr lang="en-US" b="0" i="1" smtClean="0">
                          <a:latin typeface="Cambria Math" charset="0"/>
                        </a:rPr>
                        <m:t>=</m:t>
                      </m:r>
                      <m:f>
                        <m:fPr>
                          <m:ctrlPr>
                            <a:rPr lang="mr-IN" b="0" i="1" smtClean="0">
                              <a:latin typeface="Cambria Math" charset="0"/>
                            </a:rPr>
                          </m:ctrlPr>
                        </m:fPr>
                        <m:num>
                          <m:r>
                            <a:rPr lang="en-US" b="0" i="1" smtClean="0">
                              <a:latin typeface="Cambria Math" charset="0"/>
                            </a:rPr>
                            <m:t>[</m:t>
                          </m:r>
                          <m:r>
                            <a:rPr lang="en-US" b="0" i="1" smtClean="0">
                              <a:latin typeface="Cambria Math" charset="0"/>
                            </a:rPr>
                            <m:t>𝐿</m:t>
                          </m:r>
                          <m:r>
                            <a:rPr lang="en-US" b="0" i="1" smtClean="0">
                              <a:latin typeface="Cambria Math" charset="0"/>
                            </a:rPr>
                            <m:t>]</m:t>
                          </m:r>
                        </m:num>
                        <m:den>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r>
                            <a:rPr lang="en-US" b="0" i="1" smtClean="0">
                              <a:latin typeface="Cambria Math" charset="0"/>
                            </a:rPr>
                            <m:t>+[</m:t>
                          </m:r>
                          <m:r>
                            <a:rPr lang="en-US" b="0" i="1" smtClean="0">
                              <a:latin typeface="Cambria Math" charset="0"/>
                            </a:rPr>
                            <m:t>𝐿</m:t>
                          </m:r>
                          <m:r>
                            <a:rPr lang="en-US" b="0" i="1" smtClean="0">
                              <a:latin typeface="Cambria Math" charset="0"/>
                            </a:rPr>
                            <m:t>]</m:t>
                          </m:r>
                        </m:den>
                      </m:f>
                      <m:r>
                        <a:rPr lang="en-US" b="0" i="1" smtClean="0">
                          <a:latin typeface="Cambria Math" charset="0"/>
                        </a:rPr>
                        <m:t> </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708485" y="2453883"/>
                <a:ext cx="1380441" cy="577850"/>
              </a:xfrm>
              <a:prstGeom prst="rect">
                <a:avLst/>
              </a:prstGeom>
              <a:blipFill rotWithShape="0">
                <a:blip r:embed="rId3"/>
                <a:stretch>
                  <a:fillRect/>
                </a:stretch>
              </a:blipFill>
            </p:spPr>
            <p:txBody>
              <a:bodyPr/>
              <a:lstStyle/>
              <a:p>
                <a:r>
                  <a:rPr lang="en-US">
                    <a:noFill/>
                  </a:rPr>
                  <a:t> </a:t>
                </a:r>
              </a:p>
            </p:txBody>
          </p:sp>
        </mc:Fallback>
      </mc:AlternateContent>
      <p:sp>
        <p:nvSpPr>
          <p:cNvPr id="6" name="TextBox 5"/>
          <p:cNvSpPr txBox="1"/>
          <p:nvPr/>
        </p:nvSpPr>
        <p:spPr>
          <a:xfrm>
            <a:off x="3303729" y="2558142"/>
            <a:ext cx="442750" cy="369332"/>
          </a:xfrm>
          <a:prstGeom prst="rect">
            <a:avLst/>
          </a:prstGeom>
          <a:noFill/>
        </p:spPr>
        <p:txBody>
          <a:bodyPr wrap="none" rtlCol="0">
            <a:spAutoFit/>
          </a:bodyPr>
          <a:lstStyle/>
          <a:p>
            <a:r>
              <a:rPr lang="en-US" smtClean="0"/>
              <a:t>(4)</a:t>
            </a:r>
            <a:endParaRPr lang="en-US"/>
          </a:p>
        </p:txBody>
      </p:sp>
      <mc:AlternateContent xmlns:mc="http://schemas.openxmlformats.org/markup-compatibility/2006" xmlns:a14="http://schemas.microsoft.com/office/drawing/2010/main">
        <mc:Choice Requires="a14">
          <p:sp>
            <p:nvSpPr>
              <p:cNvPr id="7" name="TextBox 6"/>
              <p:cNvSpPr txBox="1"/>
              <p:nvPr/>
            </p:nvSpPr>
            <p:spPr>
              <a:xfrm>
                <a:off x="678873" y="4095566"/>
                <a:ext cx="2944909" cy="5778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charset="0"/>
                            </a:rPr>
                          </m:ctrlPr>
                        </m:dPr>
                        <m:e>
                          <m:r>
                            <a:rPr lang="en-US" b="0" i="1" smtClean="0">
                              <a:latin typeface="Cambria Math" charset="0"/>
                            </a:rPr>
                            <m:t>𝑃</m:t>
                          </m:r>
                          <m:r>
                            <a:rPr lang="en-US" b="0" i="1" smtClean="0">
                              <a:latin typeface="Cambria Math" charset="0"/>
                            </a:rPr>
                            <m:t>•</m:t>
                          </m:r>
                          <m:r>
                            <a:rPr lang="en-US" b="0" i="1" smtClean="0">
                              <a:latin typeface="Cambria Math" charset="0"/>
                            </a:rPr>
                            <m:t>𝐿</m:t>
                          </m:r>
                        </m:e>
                      </m:d>
                      <m:r>
                        <a:rPr lang="en-US" b="0" i="1" smtClean="0">
                          <a:latin typeface="Cambria Math" charset="0"/>
                        </a:rPr>
                        <m:t>=(</m:t>
                      </m:r>
                      <m:sSub>
                        <m:sSubPr>
                          <m:ctrlPr>
                            <a:rPr lang="en-US" b="0" i="1" smtClean="0">
                              <a:latin typeface="Cambria Math" charset="0"/>
                            </a:rPr>
                          </m:ctrlPr>
                        </m:sSubPr>
                        <m:e>
                          <m:d>
                            <m:dPr>
                              <m:begChr m:val="["/>
                              <m:endChr m:val="]"/>
                              <m:ctrlPr>
                                <a:rPr lang="en-US" b="0" i="1" smtClean="0">
                                  <a:latin typeface="Cambria Math" charset="0"/>
                                </a:rPr>
                              </m:ctrlPr>
                            </m:dPr>
                            <m:e>
                              <m:r>
                                <a:rPr lang="en-US" b="0" i="1" smtClean="0">
                                  <a:latin typeface="Cambria Math" charset="0"/>
                                </a:rPr>
                                <m:t>𝑃</m:t>
                              </m:r>
                            </m:e>
                          </m:d>
                        </m:e>
                        <m:sub>
                          <m:r>
                            <a:rPr lang="en-US" b="0" i="1" smtClean="0">
                              <a:latin typeface="Cambria Math" charset="0"/>
                            </a:rPr>
                            <m:t>𝑡𝑜𝑡𝑎𝑙</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m:t>
                          </m:r>
                          <m:r>
                            <a:rPr lang="en-US" b="0" i="1" smtClean="0">
                              <a:latin typeface="Cambria Math" charset="0"/>
                            </a:rPr>
                            <m:t>𝐿</m:t>
                          </m:r>
                          <m:r>
                            <a:rPr lang="en-US" b="0" i="1" smtClean="0">
                              <a:latin typeface="Cambria Math" charset="0"/>
                            </a:rPr>
                            <m:t>]</m:t>
                          </m:r>
                        </m:num>
                        <m:den>
                          <m:sSub>
                            <m:sSubPr>
                              <m:ctrlPr>
                                <a:rPr lang="en-US" b="0" i="1" smtClean="0">
                                  <a:latin typeface="Cambria Math" charset="0"/>
                                </a:rPr>
                              </m:ctrlPr>
                            </m:sSubPr>
                            <m:e>
                              <m:r>
                                <a:rPr lang="en-US" b="0" i="1" smtClean="0">
                                  <a:latin typeface="Cambria Math" charset="0"/>
                                  <a:ea typeface="Cambria Math" charset="0"/>
                                  <a:cs typeface="Cambria Math" charset="0"/>
                                </a:rPr>
                                <m:t>𝛼</m:t>
                              </m:r>
                              <m:r>
                                <a:rPr lang="en-US" b="0" i="1" smtClean="0">
                                  <a:latin typeface="Cambria Math" charset="0"/>
                                </a:rPr>
                                <m:t>𝐾</m:t>
                              </m:r>
                            </m:e>
                            <m:sub>
                              <m:r>
                                <a:rPr lang="en-US" b="0" i="1" smtClean="0">
                                  <a:latin typeface="Cambria Math" charset="0"/>
                                </a:rPr>
                                <m:t>𝐷</m:t>
                              </m:r>
                            </m:sub>
                          </m:sSub>
                          <m:r>
                            <a:rPr lang="en-US" b="0" i="1" smtClean="0">
                              <a:latin typeface="Cambria Math" charset="0"/>
                            </a:rPr>
                            <m:t>+[</m:t>
                          </m:r>
                          <m:r>
                            <a:rPr lang="en-US" b="0" i="1" smtClean="0">
                              <a:latin typeface="Cambria Math" charset="0"/>
                            </a:rPr>
                            <m:t>𝐿</m:t>
                          </m:r>
                          <m:r>
                            <a:rPr lang="en-US" b="0" i="1" smtClean="0">
                              <a:latin typeface="Cambria Math" charset="0"/>
                            </a:rPr>
                            <m:t>]</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78873" y="4095566"/>
                <a:ext cx="2944909" cy="577850"/>
              </a:xfrm>
              <a:prstGeom prst="rect">
                <a:avLst/>
              </a:prstGeom>
              <a:blipFill rotWithShape="0">
                <a:blip r:embed="rId4"/>
                <a:stretch>
                  <a:fillRect/>
                </a:stretch>
              </a:blipFill>
            </p:spPr>
            <p:txBody>
              <a:bodyPr/>
              <a:lstStyle/>
              <a:p>
                <a:r>
                  <a:rPr lang="en-US">
                    <a:noFill/>
                  </a:rPr>
                  <a:t> </a:t>
                </a:r>
              </a:p>
            </p:txBody>
          </p:sp>
        </mc:Fallback>
      </mc:AlternateContent>
      <p:sp>
        <p:nvSpPr>
          <p:cNvPr id="8" name="TextBox 7"/>
          <p:cNvSpPr txBox="1"/>
          <p:nvPr/>
        </p:nvSpPr>
        <p:spPr>
          <a:xfrm>
            <a:off x="541689" y="3562718"/>
            <a:ext cx="4815870" cy="369332"/>
          </a:xfrm>
          <a:prstGeom prst="rect">
            <a:avLst/>
          </a:prstGeom>
          <a:noFill/>
        </p:spPr>
        <p:txBody>
          <a:bodyPr wrap="none" rtlCol="0">
            <a:spAutoFit/>
          </a:bodyPr>
          <a:lstStyle/>
          <a:p>
            <a:r>
              <a:rPr lang="en-US" dirty="0" smtClean="0"/>
              <a:t>With inhibitor present the expression changes to:</a:t>
            </a:r>
            <a:endParaRPr lang="en-US" dirty="0"/>
          </a:p>
        </p:txBody>
      </p:sp>
      <p:sp>
        <p:nvSpPr>
          <p:cNvPr id="9" name="TextBox 8"/>
          <p:cNvSpPr txBox="1"/>
          <p:nvPr/>
        </p:nvSpPr>
        <p:spPr>
          <a:xfrm>
            <a:off x="3746479" y="4199825"/>
            <a:ext cx="559769" cy="369332"/>
          </a:xfrm>
          <a:prstGeom prst="rect">
            <a:avLst/>
          </a:prstGeom>
          <a:noFill/>
        </p:spPr>
        <p:txBody>
          <a:bodyPr wrap="none" rtlCol="0">
            <a:spAutoFit/>
          </a:bodyPr>
          <a:lstStyle/>
          <a:p>
            <a:r>
              <a:rPr lang="en-US" dirty="0" smtClean="0"/>
              <a:t>(12)</a:t>
            </a:r>
            <a:endParaRPr lang="en-US" dirty="0"/>
          </a:p>
        </p:txBody>
      </p:sp>
      <p:sp>
        <p:nvSpPr>
          <p:cNvPr id="10" name="TextBox 9"/>
          <p:cNvSpPr txBox="1"/>
          <p:nvPr/>
        </p:nvSpPr>
        <p:spPr>
          <a:xfrm>
            <a:off x="678873" y="5112327"/>
            <a:ext cx="654346" cy="369332"/>
          </a:xfrm>
          <a:prstGeom prst="rect">
            <a:avLst/>
          </a:prstGeom>
          <a:noFill/>
        </p:spPr>
        <p:txBody>
          <a:bodyPr wrap="none" rtlCol="0">
            <a:spAutoFit/>
          </a:bodyPr>
          <a:lstStyle/>
          <a:p>
            <a:r>
              <a:rPr lang="en-US" dirty="0"/>
              <a:t>w</a:t>
            </a:r>
            <a:r>
              <a:rPr lang="en-US" dirty="0" smtClean="0"/>
              <a:t>ith </a:t>
            </a:r>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1511345" y="5010312"/>
                <a:ext cx="1438279" cy="5733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𝛼</m:t>
                      </m:r>
                      <m:r>
                        <a:rPr lang="en-US" b="0" i="1" smtClean="0">
                          <a:latin typeface="Cambria Math" charset="0"/>
                          <a:ea typeface="Cambria Math" charset="0"/>
                          <a:cs typeface="Cambria Math" charset="0"/>
                        </a:rPr>
                        <m:t>=</m:t>
                      </m:r>
                      <m:d>
                        <m:dPr>
                          <m:ctrlPr>
                            <a:rPr lang="mr-IN" i="1">
                              <a:latin typeface="Cambria Math" charset="0"/>
                            </a:rPr>
                          </m:ctrlPr>
                        </m:dPr>
                        <m:e>
                          <m:r>
                            <a:rPr lang="en-US" i="1">
                              <a:latin typeface="Cambria Math" charset="0"/>
                            </a:rPr>
                            <m:t>1+</m:t>
                          </m:r>
                          <m:f>
                            <m:fPr>
                              <m:ctrlPr>
                                <a:rPr lang="mr-IN" i="1">
                                  <a:latin typeface="Cambria Math" charset="0"/>
                                </a:rPr>
                              </m:ctrlPr>
                            </m:fPr>
                            <m:num>
                              <m:r>
                                <a:rPr lang="en-US" i="1">
                                  <a:latin typeface="Cambria Math" charset="0"/>
                                </a:rPr>
                                <m:t>[</m:t>
                              </m:r>
                              <m:r>
                                <a:rPr lang="en-US" i="1">
                                  <a:latin typeface="Cambria Math" charset="0"/>
                                </a:rPr>
                                <m:t>𝐼</m:t>
                              </m:r>
                              <m:r>
                                <a:rPr lang="en-US" i="1">
                                  <a:latin typeface="Cambria Math" charset="0"/>
                                </a:rPr>
                                <m:t>]</m:t>
                              </m:r>
                            </m:num>
                            <m:den>
                              <m:sSub>
                                <m:sSubPr>
                                  <m:ctrlPr>
                                    <a:rPr lang="en-US" i="1">
                                      <a:latin typeface="Cambria Math" charset="0"/>
                                    </a:rPr>
                                  </m:ctrlPr>
                                </m:sSubPr>
                                <m:e>
                                  <m:r>
                                    <a:rPr lang="en-US" i="1">
                                      <a:latin typeface="Cambria Math" charset="0"/>
                                    </a:rPr>
                                    <m:t>𝐾</m:t>
                                  </m:r>
                                </m:e>
                                <m:sub>
                                  <m:r>
                                    <a:rPr lang="en-US" i="1">
                                      <a:latin typeface="Cambria Math" charset="0"/>
                                    </a:rPr>
                                    <m:t>𝐼</m:t>
                                  </m:r>
                                </m:sub>
                              </m:sSub>
                            </m:den>
                          </m:f>
                        </m:e>
                      </m:d>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511345" y="5010312"/>
                <a:ext cx="1438279" cy="573362"/>
              </a:xfrm>
              <a:prstGeom prst="rect">
                <a:avLst/>
              </a:prstGeom>
              <a:blipFill rotWithShape="0">
                <a:blip r:embed="rId5"/>
                <a:stretch>
                  <a:fillRect/>
                </a:stretch>
              </a:blipFill>
            </p:spPr>
            <p:txBody>
              <a:bodyPr/>
              <a:lstStyle/>
              <a:p>
                <a:r>
                  <a:rPr lang="en-US">
                    <a:noFill/>
                  </a:rPr>
                  <a:t> </a:t>
                </a:r>
              </a:p>
            </p:txBody>
          </p:sp>
        </mc:Fallback>
      </mc:AlternateContent>
      <p:sp>
        <p:nvSpPr>
          <p:cNvPr id="12" name="TextBox 11"/>
          <p:cNvSpPr txBox="1"/>
          <p:nvPr/>
        </p:nvSpPr>
        <p:spPr>
          <a:xfrm>
            <a:off x="6123709" y="4073251"/>
            <a:ext cx="5417127" cy="1200329"/>
          </a:xfrm>
          <a:prstGeom prst="rect">
            <a:avLst/>
          </a:prstGeom>
          <a:noFill/>
        </p:spPr>
        <p:txBody>
          <a:bodyPr wrap="square" rtlCol="0">
            <a:spAutoFit/>
          </a:bodyPr>
          <a:lstStyle/>
          <a:p>
            <a:r>
              <a:rPr lang="en-US" dirty="0"/>
              <a:t>α</a:t>
            </a:r>
            <a:r>
              <a:rPr lang="en-US" dirty="0" smtClean="0"/>
              <a:t> is always greater than 1 so the effect of the inhibitor is to scale the value of K</a:t>
            </a:r>
            <a:r>
              <a:rPr lang="en-US" baseline="-25000" dirty="0" smtClean="0"/>
              <a:t>D</a:t>
            </a:r>
            <a:r>
              <a:rPr lang="en-US" dirty="0" smtClean="0"/>
              <a:t> so that the apparent strength of interaction between the ligand and the protein is weakened. </a:t>
            </a:r>
            <a:endParaRPr lang="en-US" dirty="0"/>
          </a:p>
        </p:txBody>
      </p:sp>
      <p:sp>
        <p:nvSpPr>
          <p:cNvPr id="13" name="Date Placeholder 12"/>
          <p:cNvSpPr>
            <a:spLocks noGrp="1"/>
          </p:cNvSpPr>
          <p:nvPr>
            <p:ph type="dt" sz="half" idx="10"/>
          </p:nvPr>
        </p:nvSpPr>
        <p:spPr/>
        <p:txBody>
          <a:bodyPr/>
          <a:lstStyle/>
          <a:p>
            <a:r>
              <a:rPr lang="de-DE" smtClean="0"/>
              <a:t>Daniel Seeliger</a:t>
            </a:r>
            <a:endParaRPr lang="en-US"/>
          </a:p>
        </p:txBody>
      </p:sp>
      <p:sp>
        <p:nvSpPr>
          <p:cNvPr id="14" name="Footer Placeholder 13"/>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70118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11869" y="1004251"/>
                <a:ext cx="4593502" cy="5778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𝑎𝑐𝑡𝑖𝑣𝑖𝑡𝑦</m:t>
                      </m:r>
                      <m:r>
                        <a:rPr lang="en-US" b="0" i="1" smtClean="0">
                          <a:latin typeface="Cambria Math" charset="0"/>
                        </a:rPr>
                        <m:t>=</m:t>
                      </m:r>
                      <m:r>
                        <a:rPr lang="en-US" b="0" i="1" smtClean="0">
                          <a:latin typeface="Cambria Math" charset="0"/>
                        </a:rPr>
                        <m:t>𝐶</m:t>
                      </m:r>
                      <m:d>
                        <m:dPr>
                          <m:begChr m:val="["/>
                          <m:endChr m:val="]"/>
                          <m:ctrlPr>
                            <a:rPr lang="en-US" b="0" i="1" smtClean="0">
                              <a:latin typeface="Cambria Math" charset="0"/>
                            </a:rPr>
                          </m:ctrlPr>
                        </m:dPr>
                        <m:e>
                          <m:r>
                            <a:rPr lang="en-US" b="0" i="1" smtClean="0">
                              <a:latin typeface="Cambria Math" charset="0"/>
                            </a:rPr>
                            <m:t>𝑃</m:t>
                          </m:r>
                          <m:r>
                            <a:rPr lang="en-US" b="0" i="1" smtClean="0">
                              <a:latin typeface="Cambria Math" charset="0"/>
                            </a:rPr>
                            <m:t>•</m:t>
                          </m:r>
                          <m:r>
                            <a:rPr lang="en-US" b="0" i="1" smtClean="0">
                              <a:latin typeface="Cambria Math" charset="0"/>
                            </a:rPr>
                            <m:t>𝐿</m:t>
                          </m:r>
                        </m:e>
                      </m:d>
                      <m:r>
                        <a:rPr lang="en-US" b="0" i="1" smtClean="0">
                          <a:latin typeface="Cambria Math" charset="0"/>
                        </a:rPr>
                        <m:t>=(</m:t>
                      </m:r>
                      <m:r>
                        <a:rPr lang="en-US" b="0" i="1" smtClean="0">
                          <a:latin typeface="Cambria Math" charset="0"/>
                        </a:rPr>
                        <m:t>𝐶</m:t>
                      </m:r>
                      <m:sSub>
                        <m:sSubPr>
                          <m:ctrlPr>
                            <a:rPr lang="en-US" b="0" i="1" smtClean="0">
                              <a:latin typeface="Cambria Math" charset="0"/>
                            </a:rPr>
                          </m:ctrlPr>
                        </m:sSubPr>
                        <m:e>
                          <m:d>
                            <m:dPr>
                              <m:begChr m:val="["/>
                              <m:endChr m:val="]"/>
                              <m:ctrlPr>
                                <a:rPr lang="en-US" b="0" i="1" smtClean="0">
                                  <a:latin typeface="Cambria Math" charset="0"/>
                                </a:rPr>
                              </m:ctrlPr>
                            </m:dPr>
                            <m:e>
                              <m:r>
                                <a:rPr lang="en-US" b="0" i="1" smtClean="0">
                                  <a:latin typeface="Cambria Math" charset="0"/>
                                </a:rPr>
                                <m:t>𝑃</m:t>
                              </m:r>
                            </m:e>
                          </m:d>
                        </m:e>
                        <m:sub>
                          <m:r>
                            <a:rPr lang="en-US" b="0" i="1" smtClean="0">
                              <a:latin typeface="Cambria Math" charset="0"/>
                            </a:rPr>
                            <m:t>𝑡𝑜𝑡𝑎𝑙</m:t>
                          </m:r>
                        </m:sub>
                      </m:sSub>
                      <m:r>
                        <a:rPr lang="en-US" b="0" i="1" smtClean="0">
                          <a:latin typeface="Cambria Math" charset="0"/>
                        </a:rPr>
                        <m:t>)</m:t>
                      </m:r>
                      <m:d>
                        <m:dPr>
                          <m:ctrlPr>
                            <a:rPr lang="mr-IN" b="0" i="1" smtClean="0">
                              <a:latin typeface="Cambria Math" charset="0"/>
                            </a:rPr>
                          </m:ctrlPr>
                        </m:dPr>
                        <m:e>
                          <m:f>
                            <m:fPr>
                              <m:ctrlPr>
                                <a:rPr lang="mr-IN" i="1">
                                  <a:latin typeface="Cambria Math" charset="0"/>
                                </a:rPr>
                              </m:ctrlPr>
                            </m:fPr>
                            <m:num>
                              <m:r>
                                <a:rPr lang="en-US" i="1">
                                  <a:latin typeface="Cambria Math" charset="0"/>
                                </a:rPr>
                                <m:t>[</m:t>
                              </m:r>
                              <m:r>
                                <a:rPr lang="en-US" i="1">
                                  <a:latin typeface="Cambria Math" charset="0"/>
                                </a:rPr>
                                <m:t>𝐿</m:t>
                              </m:r>
                              <m:r>
                                <a:rPr lang="en-US" i="1">
                                  <a:latin typeface="Cambria Math" charset="0"/>
                                </a:rPr>
                                <m:t>]</m:t>
                              </m:r>
                            </m:num>
                            <m:den>
                              <m:sSub>
                                <m:sSubPr>
                                  <m:ctrlPr>
                                    <a:rPr lang="en-US" i="1">
                                      <a:latin typeface="Cambria Math" charset="0"/>
                                    </a:rPr>
                                  </m:ctrlPr>
                                </m:sSubPr>
                                <m:e>
                                  <m:r>
                                    <a:rPr lang="en-US" i="1">
                                      <a:latin typeface="Cambria Math" charset="0"/>
                                      <a:ea typeface="Cambria Math" charset="0"/>
                                      <a:cs typeface="Cambria Math" charset="0"/>
                                    </a:rPr>
                                    <m:t>𝛼</m:t>
                                  </m:r>
                                  <m:r>
                                    <a:rPr lang="en-US" i="1">
                                      <a:latin typeface="Cambria Math" charset="0"/>
                                    </a:rPr>
                                    <m:t>𝐾</m:t>
                                  </m:r>
                                </m:e>
                                <m:sub>
                                  <m:r>
                                    <a:rPr lang="en-US" i="1">
                                      <a:latin typeface="Cambria Math" charset="0"/>
                                    </a:rPr>
                                    <m:t>𝐷</m:t>
                                  </m:r>
                                </m:sub>
                              </m:sSub>
                              <m:r>
                                <a:rPr lang="en-US" i="1">
                                  <a:latin typeface="Cambria Math" charset="0"/>
                                </a:rPr>
                                <m:t>+</m:t>
                              </m:r>
                              <m:r>
                                <a:rPr lang="en-US" b="0" i="1" smtClean="0">
                                  <a:latin typeface="Cambria Math" charset="0"/>
                                </a:rPr>
                                <m:t>[</m:t>
                              </m:r>
                              <m:r>
                                <a:rPr lang="en-US" i="1">
                                  <a:latin typeface="Cambria Math" charset="0"/>
                                </a:rPr>
                                <m:t>𝐿</m:t>
                              </m:r>
                              <m:r>
                                <a:rPr lang="en-US" i="1">
                                  <a:latin typeface="Cambria Math" charset="0"/>
                                </a:rPr>
                                <m:t>]</m:t>
                              </m:r>
                            </m:den>
                          </m:f>
                        </m:e>
                      </m:d>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811869" y="1004251"/>
                <a:ext cx="4593502" cy="57785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581891" y="3045385"/>
                <a:ext cx="6220998" cy="10571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charset="0"/>
                            </a:rPr>
                          </m:ctrlPr>
                        </m:fPr>
                        <m:num>
                          <m:sSub>
                            <m:sSubPr>
                              <m:ctrlPr>
                                <a:rPr lang="en-US" i="1" smtClean="0">
                                  <a:latin typeface="Cambria Math" charset="0"/>
                                </a:rPr>
                              </m:ctrlPr>
                            </m:sSubPr>
                            <m:e>
                              <m:r>
                                <a:rPr lang="en-US" b="0" i="1" smtClean="0">
                                  <a:latin typeface="Cambria Math" charset="0"/>
                                </a:rPr>
                                <m:t>(</m:t>
                              </m:r>
                              <m:r>
                                <a:rPr lang="en-US" b="0" i="1" smtClean="0">
                                  <a:latin typeface="Cambria Math" charset="0"/>
                                </a:rPr>
                                <m:t>𝑎𝑐𝑡𝑖𝑣𝑖𝑡𝑦</m:t>
                              </m:r>
                              <m:r>
                                <a:rPr lang="en-US" b="0" i="1" smtClean="0">
                                  <a:latin typeface="Cambria Math" charset="0"/>
                                </a:rPr>
                                <m:t>)</m:t>
                              </m:r>
                            </m:e>
                            <m:sub>
                              <m:r>
                                <a:rPr lang="en-US" b="0" i="1" smtClean="0">
                                  <a:latin typeface="Cambria Math" charset="0"/>
                                </a:rPr>
                                <m:t>𝑖𝑛h𝑖𝑏𝑖𝑡𝑜𝑟</m:t>
                              </m:r>
                            </m:sub>
                          </m:sSub>
                        </m:num>
                        <m:den>
                          <m:sSub>
                            <m:sSubPr>
                              <m:ctrlPr>
                                <a:rPr lang="en-US" i="1" smtClean="0">
                                  <a:latin typeface="Cambria Math" charset="0"/>
                                </a:rPr>
                              </m:ctrlPr>
                            </m:sSubPr>
                            <m:e>
                              <m:r>
                                <a:rPr lang="en-US" b="0" i="1" smtClean="0">
                                  <a:latin typeface="Cambria Math" charset="0"/>
                                </a:rPr>
                                <m:t>(</m:t>
                              </m:r>
                              <m:r>
                                <a:rPr lang="en-US" b="0" i="1" smtClean="0">
                                  <a:latin typeface="Cambria Math" charset="0"/>
                                </a:rPr>
                                <m:t>𝑎𝑐𝑡𝑖𝑣𝑖𝑡𝑦</m:t>
                              </m:r>
                              <m:r>
                                <a:rPr lang="en-US" b="0" i="1" smtClean="0">
                                  <a:latin typeface="Cambria Math" charset="0"/>
                                </a:rPr>
                                <m:t>)</m:t>
                              </m:r>
                            </m:e>
                            <m:sub>
                              <m:r>
                                <a:rPr lang="en-US" b="0" i="1" smtClean="0">
                                  <a:latin typeface="Cambria Math" charset="0"/>
                                </a:rPr>
                                <m:t>𝑛𝑜</m:t>
                              </m:r>
                              <m:r>
                                <a:rPr lang="en-US" b="0" i="1" smtClean="0">
                                  <a:latin typeface="Cambria Math" charset="0"/>
                                </a:rPr>
                                <m:t> </m:t>
                              </m:r>
                              <m:r>
                                <a:rPr lang="en-US" b="0" i="1" smtClean="0">
                                  <a:latin typeface="Cambria Math" charset="0"/>
                                </a:rPr>
                                <m:t>𝑖𝑛h𝑖𝑏𝑖𝑡𝑜𝑟</m:t>
                              </m:r>
                            </m:sub>
                          </m:sSub>
                        </m:den>
                      </m:f>
                      <m:r>
                        <a:rPr lang="en-US" b="0" i="1" smtClean="0">
                          <a:latin typeface="Cambria Math" charset="0"/>
                        </a:rPr>
                        <m:t>=</m:t>
                      </m:r>
                      <m:f>
                        <m:fPr>
                          <m:ctrlPr>
                            <a:rPr lang="mr-IN" b="0" i="1" smtClean="0">
                              <a:latin typeface="Cambria Math" charset="0"/>
                            </a:rPr>
                          </m:ctrlPr>
                        </m:fPr>
                        <m:num>
                          <m:r>
                            <a:rPr lang="en-US" i="1">
                              <a:latin typeface="Cambria Math" charset="0"/>
                            </a:rPr>
                            <m:t>(</m:t>
                          </m:r>
                          <m:r>
                            <a:rPr lang="en-US" i="1">
                              <a:latin typeface="Cambria Math" charset="0"/>
                            </a:rPr>
                            <m:t>𝐶</m:t>
                          </m:r>
                          <m:sSub>
                            <m:sSubPr>
                              <m:ctrlPr>
                                <a:rPr lang="en-US" i="1">
                                  <a:latin typeface="Cambria Math" charset="0"/>
                                </a:rPr>
                              </m:ctrlPr>
                            </m:sSubPr>
                            <m:e>
                              <m:d>
                                <m:dPr>
                                  <m:begChr m:val="["/>
                                  <m:endChr m:val="]"/>
                                  <m:ctrlPr>
                                    <a:rPr lang="en-US" i="1">
                                      <a:latin typeface="Cambria Math" charset="0"/>
                                    </a:rPr>
                                  </m:ctrlPr>
                                </m:dPr>
                                <m:e>
                                  <m:r>
                                    <a:rPr lang="en-US" i="1">
                                      <a:latin typeface="Cambria Math" charset="0"/>
                                    </a:rPr>
                                    <m:t>𝑃</m:t>
                                  </m:r>
                                </m:e>
                              </m:d>
                            </m:e>
                            <m:sub>
                              <m:r>
                                <a:rPr lang="en-US" i="1">
                                  <a:latin typeface="Cambria Math" charset="0"/>
                                </a:rPr>
                                <m:t>𝑡𝑜𝑡𝑎𝑙</m:t>
                              </m:r>
                            </m:sub>
                          </m:sSub>
                          <m:r>
                            <a:rPr lang="en-US" i="1">
                              <a:latin typeface="Cambria Math" charset="0"/>
                            </a:rPr>
                            <m:t>)</m:t>
                          </m:r>
                          <m:d>
                            <m:dPr>
                              <m:ctrlPr>
                                <a:rPr lang="mr-IN" i="1">
                                  <a:latin typeface="Cambria Math" charset="0"/>
                                </a:rPr>
                              </m:ctrlPr>
                            </m:dPr>
                            <m:e>
                              <m:f>
                                <m:fPr>
                                  <m:ctrlPr>
                                    <a:rPr lang="mr-IN" i="1">
                                      <a:latin typeface="Cambria Math" charset="0"/>
                                    </a:rPr>
                                  </m:ctrlPr>
                                </m:fPr>
                                <m:num>
                                  <m:r>
                                    <a:rPr lang="en-US" i="1">
                                      <a:latin typeface="Cambria Math" charset="0"/>
                                    </a:rPr>
                                    <m:t>[</m:t>
                                  </m:r>
                                  <m:r>
                                    <a:rPr lang="en-US" i="1">
                                      <a:latin typeface="Cambria Math" charset="0"/>
                                    </a:rPr>
                                    <m:t>𝐿</m:t>
                                  </m:r>
                                  <m:r>
                                    <a:rPr lang="en-US" i="1">
                                      <a:latin typeface="Cambria Math" charset="0"/>
                                    </a:rPr>
                                    <m:t>]</m:t>
                                  </m:r>
                                </m:num>
                                <m:den>
                                  <m:sSub>
                                    <m:sSubPr>
                                      <m:ctrlPr>
                                        <a:rPr lang="en-US" i="1">
                                          <a:latin typeface="Cambria Math" charset="0"/>
                                        </a:rPr>
                                      </m:ctrlPr>
                                    </m:sSubPr>
                                    <m:e>
                                      <m:r>
                                        <a:rPr lang="en-US" i="1">
                                          <a:latin typeface="Cambria Math" charset="0"/>
                                          <a:ea typeface="Cambria Math" charset="0"/>
                                          <a:cs typeface="Cambria Math" charset="0"/>
                                        </a:rPr>
                                        <m:t>𝛼</m:t>
                                      </m:r>
                                      <m:r>
                                        <a:rPr lang="en-US" i="1">
                                          <a:latin typeface="Cambria Math" charset="0"/>
                                        </a:rPr>
                                        <m:t>𝐾</m:t>
                                      </m:r>
                                    </m:e>
                                    <m:sub>
                                      <m:r>
                                        <a:rPr lang="en-US" i="1">
                                          <a:latin typeface="Cambria Math" charset="0"/>
                                        </a:rPr>
                                        <m:t>𝐷</m:t>
                                      </m:r>
                                    </m:sub>
                                  </m:sSub>
                                  <m:r>
                                    <a:rPr lang="en-US" i="1">
                                      <a:latin typeface="Cambria Math" charset="0"/>
                                    </a:rPr>
                                    <m:t>+</m:t>
                                  </m:r>
                                  <m:r>
                                    <a:rPr lang="en-US" b="0" i="1" smtClean="0">
                                      <a:latin typeface="Cambria Math" charset="0"/>
                                    </a:rPr>
                                    <m:t>[</m:t>
                                  </m:r>
                                  <m:r>
                                    <a:rPr lang="en-US" i="1">
                                      <a:latin typeface="Cambria Math" charset="0"/>
                                    </a:rPr>
                                    <m:t>𝐿</m:t>
                                  </m:r>
                                  <m:r>
                                    <a:rPr lang="en-US" i="1">
                                      <a:latin typeface="Cambria Math" charset="0"/>
                                    </a:rPr>
                                    <m:t>]</m:t>
                                  </m:r>
                                </m:den>
                              </m:f>
                            </m:e>
                          </m:d>
                        </m:num>
                        <m:den>
                          <m:r>
                            <a:rPr lang="en-US" i="1">
                              <a:latin typeface="Cambria Math" charset="0"/>
                            </a:rPr>
                            <m:t>(</m:t>
                          </m:r>
                          <m:r>
                            <a:rPr lang="en-US" i="1">
                              <a:latin typeface="Cambria Math" charset="0"/>
                            </a:rPr>
                            <m:t>𝐶</m:t>
                          </m:r>
                          <m:sSub>
                            <m:sSubPr>
                              <m:ctrlPr>
                                <a:rPr lang="en-US" i="1">
                                  <a:latin typeface="Cambria Math" charset="0"/>
                                </a:rPr>
                              </m:ctrlPr>
                            </m:sSubPr>
                            <m:e>
                              <m:d>
                                <m:dPr>
                                  <m:begChr m:val="["/>
                                  <m:endChr m:val="]"/>
                                  <m:ctrlPr>
                                    <a:rPr lang="en-US" i="1">
                                      <a:latin typeface="Cambria Math" charset="0"/>
                                    </a:rPr>
                                  </m:ctrlPr>
                                </m:dPr>
                                <m:e>
                                  <m:r>
                                    <a:rPr lang="en-US" i="1">
                                      <a:latin typeface="Cambria Math" charset="0"/>
                                    </a:rPr>
                                    <m:t>𝑃</m:t>
                                  </m:r>
                                </m:e>
                              </m:d>
                            </m:e>
                            <m:sub>
                              <m:r>
                                <a:rPr lang="en-US" i="1">
                                  <a:latin typeface="Cambria Math" charset="0"/>
                                </a:rPr>
                                <m:t>𝑡𝑜𝑡𝑎𝑙</m:t>
                              </m:r>
                            </m:sub>
                          </m:sSub>
                          <m:r>
                            <a:rPr lang="en-US" i="1">
                              <a:latin typeface="Cambria Math" charset="0"/>
                            </a:rPr>
                            <m:t>)</m:t>
                          </m:r>
                          <m:d>
                            <m:dPr>
                              <m:ctrlPr>
                                <a:rPr lang="mr-IN" i="1">
                                  <a:latin typeface="Cambria Math" charset="0"/>
                                </a:rPr>
                              </m:ctrlPr>
                            </m:dPr>
                            <m:e>
                              <m:f>
                                <m:fPr>
                                  <m:ctrlPr>
                                    <a:rPr lang="mr-IN" i="1">
                                      <a:latin typeface="Cambria Math" charset="0"/>
                                    </a:rPr>
                                  </m:ctrlPr>
                                </m:fPr>
                                <m:num>
                                  <m:r>
                                    <a:rPr lang="en-US" i="1">
                                      <a:latin typeface="Cambria Math" charset="0"/>
                                    </a:rPr>
                                    <m:t>[</m:t>
                                  </m:r>
                                  <m:r>
                                    <a:rPr lang="en-US" i="1">
                                      <a:latin typeface="Cambria Math" charset="0"/>
                                    </a:rPr>
                                    <m:t>𝐿</m:t>
                                  </m:r>
                                  <m:r>
                                    <a:rPr lang="en-US" i="1">
                                      <a:latin typeface="Cambria Math" charset="0"/>
                                    </a:rPr>
                                    <m:t>]</m:t>
                                  </m:r>
                                </m:num>
                                <m:den>
                                  <m:sSub>
                                    <m:sSubPr>
                                      <m:ctrlPr>
                                        <a:rPr lang="en-US" i="1">
                                          <a:latin typeface="Cambria Math" charset="0"/>
                                        </a:rPr>
                                      </m:ctrlPr>
                                    </m:sSubPr>
                                    <m:e>
                                      <m:r>
                                        <a:rPr lang="en-US" i="1">
                                          <a:latin typeface="Cambria Math" charset="0"/>
                                        </a:rPr>
                                        <m:t>𝐾</m:t>
                                      </m:r>
                                    </m:e>
                                    <m:sub>
                                      <m:r>
                                        <a:rPr lang="en-US" i="1">
                                          <a:latin typeface="Cambria Math" charset="0"/>
                                        </a:rPr>
                                        <m:t>𝐷</m:t>
                                      </m:r>
                                    </m:sub>
                                  </m:sSub>
                                  <m:r>
                                    <a:rPr lang="en-US" i="1">
                                      <a:latin typeface="Cambria Math" charset="0"/>
                                    </a:rPr>
                                    <m:t>+</m:t>
                                  </m:r>
                                  <m:r>
                                    <a:rPr lang="en-US" b="0" i="1" smtClean="0">
                                      <a:latin typeface="Cambria Math" charset="0"/>
                                    </a:rPr>
                                    <m:t>[</m:t>
                                  </m:r>
                                  <m:r>
                                    <a:rPr lang="en-US" i="1">
                                      <a:latin typeface="Cambria Math" charset="0"/>
                                    </a:rPr>
                                    <m:t>𝐿</m:t>
                                  </m:r>
                                  <m:r>
                                    <a:rPr lang="en-US" i="1">
                                      <a:latin typeface="Cambria Math" charset="0"/>
                                    </a:rPr>
                                    <m:t>]</m:t>
                                  </m:r>
                                </m:den>
                              </m:f>
                            </m:e>
                          </m:d>
                        </m:den>
                      </m:f>
                      <m:r>
                        <a:rPr lang="en-US" b="0" i="0" smtClean="0">
                          <a:latin typeface="Cambria Math" charset="0"/>
                        </a:rPr>
                        <m:t>=</m:t>
                      </m:r>
                      <m:f>
                        <m:fPr>
                          <m:ctrlPr>
                            <a:rPr lang="mr-IN" b="0" i="1" smtClean="0">
                              <a:latin typeface="Cambria Math" charset="0"/>
                            </a:rPr>
                          </m:ctrlPr>
                        </m:fPr>
                        <m:num>
                          <m:d>
                            <m:dPr>
                              <m:ctrlPr>
                                <a:rPr lang="mr-IN" i="1">
                                  <a:latin typeface="Cambria Math" charset="0"/>
                                </a:rPr>
                              </m:ctrlPr>
                            </m:dPr>
                            <m:e>
                              <m:f>
                                <m:fPr>
                                  <m:ctrlPr>
                                    <a:rPr lang="mr-IN" i="1">
                                      <a:latin typeface="Cambria Math" charset="0"/>
                                    </a:rPr>
                                  </m:ctrlPr>
                                </m:fPr>
                                <m:num>
                                  <m:r>
                                    <a:rPr lang="en-US" i="1">
                                      <a:latin typeface="Cambria Math" charset="0"/>
                                    </a:rPr>
                                    <m:t>[</m:t>
                                  </m:r>
                                  <m:r>
                                    <a:rPr lang="en-US" i="1">
                                      <a:latin typeface="Cambria Math" charset="0"/>
                                    </a:rPr>
                                    <m:t>𝐿</m:t>
                                  </m:r>
                                  <m:r>
                                    <a:rPr lang="en-US" i="1">
                                      <a:latin typeface="Cambria Math" charset="0"/>
                                    </a:rPr>
                                    <m:t>]</m:t>
                                  </m:r>
                                </m:num>
                                <m:den>
                                  <m:sSub>
                                    <m:sSubPr>
                                      <m:ctrlPr>
                                        <a:rPr lang="en-US" i="1">
                                          <a:latin typeface="Cambria Math" charset="0"/>
                                        </a:rPr>
                                      </m:ctrlPr>
                                    </m:sSubPr>
                                    <m:e>
                                      <m:r>
                                        <a:rPr lang="en-US" i="1">
                                          <a:latin typeface="Cambria Math" charset="0"/>
                                          <a:ea typeface="Cambria Math" charset="0"/>
                                          <a:cs typeface="Cambria Math" charset="0"/>
                                        </a:rPr>
                                        <m:t>𝛼</m:t>
                                      </m:r>
                                      <m:r>
                                        <a:rPr lang="en-US" i="1">
                                          <a:latin typeface="Cambria Math" charset="0"/>
                                        </a:rPr>
                                        <m:t>𝐾</m:t>
                                      </m:r>
                                    </m:e>
                                    <m:sub>
                                      <m:r>
                                        <a:rPr lang="en-US" i="1">
                                          <a:latin typeface="Cambria Math" charset="0"/>
                                        </a:rPr>
                                        <m:t>𝐷</m:t>
                                      </m:r>
                                    </m:sub>
                                  </m:sSub>
                                  <m:r>
                                    <a:rPr lang="en-US" i="1">
                                      <a:latin typeface="Cambria Math" charset="0"/>
                                    </a:rPr>
                                    <m:t>+</m:t>
                                  </m:r>
                                  <m:r>
                                    <a:rPr lang="en-US" b="0" i="1" smtClean="0">
                                      <a:latin typeface="Cambria Math" charset="0"/>
                                    </a:rPr>
                                    <m:t>[</m:t>
                                  </m:r>
                                  <m:r>
                                    <a:rPr lang="en-US" i="1">
                                      <a:latin typeface="Cambria Math" charset="0"/>
                                    </a:rPr>
                                    <m:t>𝐿</m:t>
                                  </m:r>
                                  <m:r>
                                    <a:rPr lang="en-US" i="1">
                                      <a:latin typeface="Cambria Math" charset="0"/>
                                    </a:rPr>
                                    <m:t>]</m:t>
                                  </m:r>
                                </m:den>
                              </m:f>
                            </m:e>
                          </m:d>
                        </m:num>
                        <m:den>
                          <m:d>
                            <m:dPr>
                              <m:ctrlPr>
                                <a:rPr lang="mr-IN" i="1">
                                  <a:latin typeface="Cambria Math" charset="0"/>
                                </a:rPr>
                              </m:ctrlPr>
                            </m:dPr>
                            <m:e>
                              <m:f>
                                <m:fPr>
                                  <m:ctrlPr>
                                    <a:rPr lang="mr-IN" i="1">
                                      <a:latin typeface="Cambria Math" charset="0"/>
                                    </a:rPr>
                                  </m:ctrlPr>
                                </m:fPr>
                                <m:num>
                                  <m:r>
                                    <a:rPr lang="en-US" i="1">
                                      <a:latin typeface="Cambria Math" charset="0"/>
                                    </a:rPr>
                                    <m:t>[</m:t>
                                  </m:r>
                                  <m:r>
                                    <a:rPr lang="en-US" i="1">
                                      <a:latin typeface="Cambria Math" charset="0"/>
                                    </a:rPr>
                                    <m:t>𝐿</m:t>
                                  </m:r>
                                  <m:r>
                                    <a:rPr lang="en-US" i="1">
                                      <a:latin typeface="Cambria Math" charset="0"/>
                                    </a:rPr>
                                    <m:t>]</m:t>
                                  </m:r>
                                </m:num>
                                <m:den>
                                  <m:sSub>
                                    <m:sSubPr>
                                      <m:ctrlPr>
                                        <a:rPr lang="en-US" i="1">
                                          <a:latin typeface="Cambria Math" charset="0"/>
                                        </a:rPr>
                                      </m:ctrlPr>
                                    </m:sSubPr>
                                    <m:e>
                                      <m:r>
                                        <a:rPr lang="en-US" i="1">
                                          <a:latin typeface="Cambria Math" charset="0"/>
                                        </a:rPr>
                                        <m:t>𝐾</m:t>
                                      </m:r>
                                    </m:e>
                                    <m:sub>
                                      <m:r>
                                        <a:rPr lang="en-US" i="1">
                                          <a:latin typeface="Cambria Math" charset="0"/>
                                        </a:rPr>
                                        <m:t>𝐷</m:t>
                                      </m:r>
                                    </m:sub>
                                  </m:sSub>
                                  <m:r>
                                    <a:rPr lang="en-US" i="1">
                                      <a:latin typeface="Cambria Math" charset="0"/>
                                    </a:rPr>
                                    <m:t>+</m:t>
                                  </m:r>
                                  <m:r>
                                    <a:rPr lang="en-US" b="0" i="1" smtClean="0">
                                      <a:latin typeface="Cambria Math" charset="0"/>
                                    </a:rPr>
                                    <m:t>[</m:t>
                                  </m:r>
                                  <m:r>
                                    <a:rPr lang="en-US" i="1">
                                      <a:latin typeface="Cambria Math" charset="0"/>
                                    </a:rPr>
                                    <m:t>𝐿</m:t>
                                  </m:r>
                                  <m:r>
                                    <a:rPr lang="en-US" i="1">
                                      <a:latin typeface="Cambria Math" charset="0"/>
                                    </a:rPr>
                                    <m:t>]</m:t>
                                  </m:r>
                                </m:den>
                              </m:f>
                            </m:e>
                          </m:d>
                        </m:den>
                      </m:f>
                    </m:oMath>
                  </m:oMathPara>
                </a14:m>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581891" y="3045385"/>
                <a:ext cx="6220998" cy="1057149"/>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1122218" y="5320765"/>
                <a:ext cx="1690014" cy="10571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charset="0"/>
                            </a:rPr>
                          </m:ctrlPr>
                        </m:fPr>
                        <m:num>
                          <m:d>
                            <m:dPr>
                              <m:ctrlPr>
                                <a:rPr lang="mr-IN" i="1">
                                  <a:latin typeface="Cambria Math" charset="0"/>
                                </a:rPr>
                              </m:ctrlPr>
                            </m:dPr>
                            <m:e>
                              <m:f>
                                <m:fPr>
                                  <m:ctrlPr>
                                    <a:rPr lang="mr-IN" i="1">
                                      <a:latin typeface="Cambria Math" charset="0"/>
                                    </a:rPr>
                                  </m:ctrlPr>
                                </m:fPr>
                                <m:num>
                                  <m:r>
                                    <a:rPr lang="en-US" i="1">
                                      <a:latin typeface="Cambria Math" charset="0"/>
                                    </a:rPr>
                                    <m:t>[</m:t>
                                  </m:r>
                                  <m:r>
                                    <a:rPr lang="en-US" i="1">
                                      <a:latin typeface="Cambria Math" charset="0"/>
                                    </a:rPr>
                                    <m:t>𝐿</m:t>
                                  </m:r>
                                  <m:r>
                                    <a:rPr lang="en-US" i="1">
                                      <a:latin typeface="Cambria Math" charset="0"/>
                                    </a:rPr>
                                    <m:t>]</m:t>
                                  </m:r>
                                </m:num>
                                <m:den>
                                  <m:sSub>
                                    <m:sSubPr>
                                      <m:ctrlPr>
                                        <a:rPr lang="en-US" i="1">
                                          <a:latin typeface="Cambria Math" charset="0"/>
                                        </a:rPr>
                                      </m:ctrlPr>
                                    </m:sSubPr>
                                    <m:e>
                                      <m:r>
                                        <a:rPr lang="en-US" i="1">
                                          <a:latin typeface="Cambria Math" charset="0"/>
                                          <a:ea typeface="Cambria Math" charset="0"/>
                                          <a:cs typeface="Cambria Math" charset="0"/>
                                        </a:rPr>
                                        <m:t>𝛼</m:t>
                                      </m:r>
                                      <m:r>
                                        <a:rPr lang="en-US" i="1">
                                          <a:latin typeface="Cambria Math" charset="0"/>
                                        </a:rPr>
                                        <m:t>𝐾</m:t>
                                      </m:r>
                                    </m:e>
                                    <m:sub>
                                      <m:r>
                                        <a:rPr lang="en-US" i="1">
                                          <a:latin typeface="Cambria Math" charset="0"/>
                                        </a:rPr>
                                        <m:t>𝐷</m:t>
                                      </m:r>
                                    </m:sub>
                                  </m:sSub>
                                  <m:r>
                                    <a:rPr lang="en-US" i="1">
                                      <a:latin typeface="Cambria Math" charset="0"/>
                                    </a:rPr>
                                    <m:t>+</m:t>
                                  </m:r>
                                  <m:r>
                                    <a:rPr lang="en-US" b="0" i="1" smtClean="0">
                                      <a:latin typeface="Cambria Math" charset="0"/>
                                    </a:rPr>
                                    <m:t>[</m:t>
                                  </m:r>
                                  <m:r>
                                    <a:rPr lang="en-US" i="1">
                                      <a:latin typeface="Cambria Math" charset="0"/>
                                    </a:rPr>
                                    <m:t>𝐿</m:t>
                                  </m:r>
                                  <m:r>
                                    <a:rPr lang="en-US" i="1">
                                      <a:latin typeface="Cambria Math" charset="0"/>
                                    </a:rPr>
                                    <m:t>]</m:t>
                                  </m:r>
                                </m:den>
                              </m:f>
                            </m:e>
                          </m:d>
                        </m:num>
                        <m:den>
                          <m:d>
                            <m:dPr>
                              <m:ctrlPr>
                                <a:rPr lang="mr-IN" i="1">
                                  <a:latin typeface="Cambria Math" charset="0"/>
                                </a:rPr>
                              </m:ctrlPr>
                            </m:dPr>
                            <m:e>
                              <m:f>
                                <m:fPr>
                                  <m:ctrlPr>
                                    <a:rPr lang="mr-IN" i="1">
                                      <a:latin typeface="Cambria Math" charset="0"/>
                                    </a:rPr>
                                  </m:ctrlPr>
                                </m:fPr>
                                <m:num>
                                  <m:r>
                                    <a:rPr lang="en-US" i="1">
                                      <a:latin typeface="Cambria Math" charset="0"/>
                                    </a:rPr>
                                    <m:t>[</m:t>
                                  </m:r>
                                  <m:r>
                                    <a:rPr lang="en-US" i="1">
                                      <a:latin typeface="Cambria Math" charset="0"/>
                                    </a:rPr>
                                    <m:t>𝐿</m:t>
                                  </m:r>
                                  <m:r>
                                    <a:rPr lang="en-US" i="1">
                                      <a:latin typeface="Cambria Math" charset="0"/>
                                    </a:rPr>
                                    <m:t>]</m:t>
                                  </m:r>
                                </m:num>
                                <m:den>
                                  <m:sSub>
                                    <m:sSubPr>
                                      <m:ctrlPr>
                                        <a:rPr lang="en-US" i="1">
                                          <a:latin typeface="Cambria Math" charset="0"/>
                                        </a:rPr>
                                      </m:ctrlPr>
                                    </m:sSubPr>
                                    <m:e>
                                      <m:r>
                                        <a:rPr lang="en-US" i="1">
                                          <a:latin typeface="Cambria Math" charset="0"/>
                                        </a:rPr>
                                        <m:t>𝐾</m:t>
                                      </m:r>
                                    </m:e>
                                    <m:sub>
                                      <m:r>
                                        <a:rPr lang="en-US" i="1">
                                          <a:latin typeface="Cambria Math" charset="0"/>
                                        </a:rPr>
                                        <m:t>𝐷</m:t>
                                      </m:r>
                                    </m:sub>
                                  </m:sSub>
                                  <m:r>
                                    <a:rPr lang="en-US" i="1">
                                      <a:latin typeface="Cambria Math" charset="0"/>
                                    </a:rPr>
                                    <m:t>+</m:t>
                                  </m:r>
                                  <m:r>
                                    <a:rPr lang="en-US" b="0" i="1" smtClean="0">
                                      <a:latin typeface="Cambria Math" charset="0"/>
                                    </a:rPr>
                                    <m:t>[</m:t>
                                  </m:r>
                                  <m:r>
                                    <a:rPr lang="en-US" i="1">
                                      <a:latin typeface="Cambria Math" charset="0"/>
                                    </a:rPr>
                                    <m:t>𝐿</m:t>
                                  </m:r>
                                  <m:r>
                                    <a:rPr lang="en-US" i="1">
                                      <a:latin typeface="Cambria Math" charset="0"/>
                                    </a:rPr>
                                    <m:t>]</m:t>
                                  </m:r>
                                </m:den>
                              </m:f>
                            </m:e>
                          </m:d>
                        </m:den>
                      </m:f>
                      <m:r>
                        <a:rPr lang="en-US" b="0" i="0"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2</m:t>
                          </m:r>
                        </m:den>
                      </m:f>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1122218" y="5320765"/>
                <a:ext cx="1690014" cy="1057149"/>
              </a:xfrm>
              <a:prstGeom prst="rect">
                <a:avLst/>
              </a:prstGeom>
              <a:blipFill rotWithShape="0">
                <a:blip r:embed="rId4"/>
                <a:stretch>
                  <a:fillRect/>
                </a:stretch>
              </a:blipFill>
            </p:spPr>
            <p:txBody>
              <a:bodyPr/>
              <a:lstStyle/>
              <a:p>
                <a:r>
                  <a:rPr lang="en-US">
                    <a:noFill/>
                  </a:rPr>
                  <a:t> </a:t>
                </a:r>
              </a:p>
            </p:txBody>
          </p:sp>
        </mc:Fallback>
      </mc:AlternateContent>
      <p:sp>
        <p:nvSpPr>
          <p:cNvPr id="4" name="TextBox 3"/>
          <p:cNvSpPr txBox="1"/>
          <p:nvPr/>
        </p:nvSpPr>
        <p:spPr>
          <a:xfrm>
            <a:off x="581891" y="318655"/>
            <a:ext cx="3952749" cy="369332"/>
          </a:xfrm>
          <a:prstGeom prst="rect">
            <a:avLst/>
          </a:prstGeom>
          <a:noFill/>
        </p:spPr>
        <p:txBody>
          <a:bodyPr wrap="none" rtlCol="0">
            <a:spAutoFit/>
          </a:bodyPr>
          <a:lstStyle/>
          <a:p>
            <a:r>
              <a:rPr lang="en-US" dirty="0" smtClean="0"/>
              <a:t>With (12) we can express the activity as:</a:t>
            </a:r>
          </a:p>
        </p:txBody>
      </p:sp>
      <p:sp>
        <p:nvSpPr>
          <p:cNvPr id="13" name="TextBox 12"/>
          <p:cNvSpPr txBox="1"/>
          <p:nvPr/>
        </p:nvSpPr>
        <p:spPr>
          <a:xfrm>
            <a:off x="581891" y="2072095"/>
            <a:ext cx="5278582" cy="646331"/>
          </a:xfrm>
          <a:prstGeom prst="rect">
            <a:avLst/>
          </a:prstGeom>
          <a:noFill/>
        </p:spPr>
        <p:txBody>
          <a:bodyPr wrap="square" rtlCol="0">
            <a:spAutoFit/>
          </a:bodyPr>
          <a:lstStyle/>
          <a:p>
            <a:r>
              <a:rPr lang="en-US" dirty="0" smtClean="0"/>
              <a:t>The ratio of the activity in the absence of the inhibitor to that when the inhibitor is present is given by:</a:t>
            </a:r>
            <a:endParaRPr lang="en-US" dirty="0"/>
          </a:p>
        </p:txBody>
      </p:sp>
      <p:sp>
        <p:nvSpPr>
          <p:cNvPr id="14" name="TextBox 13"/>
          <p:cNvSpPr txBox="1"/>
          <p:nvPr/>
        </p:nvSpPr>
        <p:spPr>
          <a:xfrm>
            <a:off x="581891" y="4466040"/>
            <a:ext cx="6497782" cy="646331"/>
          </a:xfrm>
          <a:prstGeom prst="rect">
            <a:avLst/>
          </a:prstGeom>
          <a:noFill/>
        </p:spPr>
        <p:txBody>
          <a:bodyPr wrap="square" rtlCol="0">
            <a:spAutoFit/>
          </a:bodyPr>
          <a:lstStyle/>
          <a:p>
            <a:r>
              <a:rPr lang="en-US" dirty="0" smtClean="0"/>
              <a:t>When the concentration of the inhibitor [I] is equal to the value of the IC50, then this ratio is equal to 0.5:</a:t>
            </a:r>
            <a:endParaRPr lang="en-US" dirty="0"/>
          </a:p>
        </p:txBody>
      </p:sp>
      <p:sp>
        <p:nvSpPr>
          <p:cNvPr id="15" name="TextBox 14"/>
          <p:cNvSpPr txBox="1"/>
          <p:nvPr/>
        </p:nvSpPr>
        <p:spPr>
          <a:xfrm>
            <a:off x="3052470" y="5664673"/>
            <a:ext cx="559769" cy="369332"/>
          </a:xfrm>
          <a:prstGeom prst="rect">
            <a:avLst/>
          </a:prstGeom>
          <a:noFill/>
        </p:spPr>
        <p:txBody>
          <a:bodyPr wrap="none" rtlCol="0">
            <a:spAutoFit/>
          </a:bodyPr>
          <a:lstStyle/>
          <a:p>
            <a:r>
              <a:rPr lang="en-US" dirty="0" smtClean="0"/>
              <a:t>(13)</a:t>
            </a: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78351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765764" y="1124701"/>
                <a:ext cx="1438279" cy="5733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𝛼</m:t>
                      </m:r>
                      <m:r>
                        <a:rPr lang="en-US" b="0" i="1" smtClean="0">
                          <a:latin typeface="Cambria Math" charset="0"/>
                          <a:ea typeface="Cambria Math" charset="0"/>
                          <a:cs typeface="Cambria Math" charset="0"/>
                        </a:rPr>
                        <m:t>=</m:t>
                      </m:r>
                      <m:d>
                        <m:dPr>
                          <m:ctrlPr>
                            <a:rPr lang="mr-IN" i="1">
                              <a:latin typeface="Cambria Math" charset="0"/>
                            </a:rPr>
                          </m:ctrlPr>
                        </m:dPr>
                        <m:e>
                          <m:r>
                            <a:rPr lang="en-US" i="1">
                              <a:latin typeface="Cambria Math" charset="0"/>
                            </a:rPr>
                            <m:t>1+</m:t>
                          </m:r>
                          <m:f>
                            <m:fPr>
                              <m:ctrlPr>
                                <a:rPr lang="mr-IN" i="1">
                                  <a:latin typeface="Cambria Math" charset="0"/>
                                </a:rPr>
                              </m:ctrlPr>
                            </m:fPr>
                            <m:num>
                              <m:r>
                                <a:rPr lang="en-US" i="1">
                                  <a:latin typeface="Cambria Math" charset="0"/>
                                </a:rPr>
                                <m:t>[</m:t>
                              </m:r>
                              <m:r>
                                <a:rPr lang="en-US" i="1">
                                  <a:latin typeface="Cambria Math" charset="0"/>
                                </a:rPr>
                                <m:t>𝐼</m:t>
                              </m:r>
                              <m:r>
                                <a:rPr lang="en-US" i="1">
                                  <a:latin typeface="Cambria Math" charset="0"/>
                                </a:rPr>
                                <m:t>]</m:t>
                              </m:r>
                            </m:num>
                            <m:den>
                              <m:sSub>
                                <m:sSubPr>
                                  <m:ctrlPr>
                                    <a:rPr lang="en-US" i="1">
                                      <a:latin typeface="Cambria Math" charset="0"/>
                                    </a:rPr>
                                  </m:ctrlPr>
                                </m:sSubPr>
                                <m:e>
                                  <m:r>
                                    <a:rPr lang="en-US" i="1">
                                      <a:latin typeface="Cambria Math" charset="0"/>
                                    </a:rPr>
                                    <m:t>𝐾</m:t>
                                  </m:r>
                                </m:e>
                                <m:sub>
                                  <m:r>
                                    <a:rPr lang="en-US" i="1">
                                      <a:latin typeface="Cambria Math" charset="0"/>
                                    </a:rPr>
                                    <m:t>𝐼</m:t>
                                  </m:r>
                                </m:sub>
                              </m:sSub>
                            </m:den>
                          </m:f>
                        </m:e>
                      </m:d>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65764" y="1124701"/>
                <a:ext cx="1438279" cy="57336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651164" y="2939774"/>
                <a:ext cx="2104038" cy="568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𝐾</m:t>
                          </m:r>
                        </m:e>
                        <m:sub>
                          <m:r>
                            <a:rPr lang="en-US" b="0" i="1" smtClean="0">
                              <a:latin typeface="Cambria Math" charset="0"/>
                            </a:rPr>
                            <m:t>𝐼</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𝐼𝐶</m:t>
                          </m:r>
                        </m:e>
                        <m:sub>
                          <m:r>
                            <a:rPr lang="en-US" b="0" i="1" smtClean="0">
                              <a:latin typeface="Cambria Math" charset="0"/>
                            </a:rPr>
                            <m:t>50</m:t>
                          </m:r>
                        </m:sub>
                      </m:sSub>
                      <m:d>
                        <m:dPr>
                          <m:ctrlPr>
                            <a:rPr lang="mr-IN" b="0" i="1" smtClean="0">
                              <a:latin typeface="Cambria Math" charset="0"/>
                            </a:rPr>
                          </m:ctrlPr>
                        </m:dPr>
                        <m:e>
                          <m:f>
                            <m:fPr>
                              <m:ctrlPr>
                                <a:rPr lang="mr-IN" b="0" i="1" smtClean="0">
                                  <a:latin typeface="Cambria Math" charset="0"/>
                                </a:rPr>
                              </m:ctrlPr>
                            </m:fPr>
                            <m:num>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num>
                            <m:den>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r>
                                <a:rPr lang="en-US" b="0" i="1" smtClean="0">
                                  <a:latin typeface="Cambria Math" charset="0"/>
                                </a:rPr>
                                <m:t>+[</m:t>
                              </m:r>
                              <m:r>
                                <a:rPr lang="en-US" b="0" i="1" smtClean="0">
                                  <a:latin typeface="Cambria Math" charset="0"/>
                                </a:rPr>
                                <m:t>𝐿</m:t>
                              </m:r>
                              <m:r>
                                <a:rPr lang="en-US" b="0" i="1" smtClean="0">
                                  <a:latin typeface="Cambria Math" charset="0"/>
                                </a:rPr>
                                <m:t>]</m:t>
                              </m:r>
                            </m:den>
                          </m:f>
                        </m:e>
                      </m:d>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651164" y="2939774"/>
                <a:ext cx="2104038" cy="568361"/>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65764" y="4730579"/>
                <a:ext cx="2031069" cy="583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𝐼𝐶</m:t>
                          </m:r>
                        </m:e>
                        <m:sub>
                          <m:r>
                            <a:rPr lang="en-US" b="0" i="1" smtClean="0">
                              <a:latin typeface="Cambria Math" charset="0"/>
                            </a:rPr>
                            <m:t>50</m:t>
                          </m:r>
                        </m:sub>
                      </m:sSub>
                      <m:r>
                        <a:rPr lang="en-US" b="0" i="1" smtClean="0">
                          <a:latin typeface="Cambria Math" charset="0"/>
                        </a:rPr>
                        <m:t>=</m:t>
                      </m:r>
                      <m:f>
                        <m:fPr>
                          <m:ctrlPr>
                            <a:rPr lang="mr-IN" b="0" i="1" smtClean="0">
                              <a:latin typeface="Cambria Math" charset="0"/>
                            </a:rPr>
                          </m:ctrlPr>
                        </m:fPr>
                        <m:num>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𝐼</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r>
                            <a:rPr lang="en-US" b="0" i="1" smtClean="0">
                              <a:latin typeface="Cambria Math" charset="0"/>
                            </a:rPr>
                            <m:t>+</m:t>
                          </m:r>
                          <m:d>
                            <m:dPr>
                              <m:begChr m:val="["/>
                              <m:endChr m:val="]"/>
                              <m:ctrlPr>
                                <a:rPr lang="en-US" b="0" i="1" smtClean="0">
                                  <a:latin typeface="Cambria Math" charset="0"/>
                                </a:rPr>
                              </m:ctrlPr>
                            </m:dPr>
                            <m:e>
                              <m:r>
                                <a:rPr lang="en-US" b="0" i="1" smtClean="0">
                                  <a:latin typeface="Cambria Math" charset="0"/>
                                </a:rPr>
                                <m:t>𝐿</m:t>
                              </m:r>
                            </m:e>
                          </m:d>
                          <m:r>
                            <a:rPr lang="en-US" b="0" i="1" smtClean="0">
                              <a:latin typeface="Cambria Math" charset="0"/>
                            </a:rPr>
                            <m:t>)</m:t>
                          </m:r>
                        </m:num>
                        <m:den>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765764" y="4730579"/>
                <a:ext cx="2031069" cy="583429"/>
              </a:xfrm>
              <a:prstGeom prst="rect">
                <a:avLst/>
              </a:prstGeom>
              <a:blipFill rotWithShape="0">
                <a:blip r:embed="rId4"/>
                <a:stretch>
                  <a:fillRect/>
                </a:stretch>
              </a:blipFill>
            </p:spPr>
            <p:txBody>
              <a:bodyPr/>
              <a:lstStyle/>
              <a:p>
                <a:r>
                  <a:rPr lang="en-US">
                    <a:noFill/>
                  </a:rPr>
                  <a:t> </a:t>
                </a:r>
              </a:p>
            </p:txBody>
          </p:sp>
        </mc:Fallback>
      </mc:AlternateContent>
      <p:sp>
        <p:nvSpPr>
          <p:cNvPr id="5" name="TextBox 4"/>
          <p:cNvSpPr txBox="1"/>
          <p:nvPr/>
        </p:nvSpPr>
        <p:spPr>
          <a:xfrm>
            <a:off x="471055" y="429491"/>
            <a:ext cx="8181727" cy="369332"/>
          </a:xfrm>
          <a:prstGeom prst="rect">
            <a:avLst/>
          </a:prstGeom>
          <a:noFill/>
        </p:spPr>
        <p:txBody>
          <a:bodyPr wrap="none" rtlCol="0">
            <a:spAutoFit/>
          </a:bodyPr>
          <a:lstStyle/>
          <a:p>
            <a:r>
              <a:rPr lang="en-US" dirty="0" smtClean="0"/>
              <a:t>When the inhibitor concentration is equal to IC50, the scaling parameter α is given by:</a:t>
            </a:r>
            <a:endParaRPr lang="en-US" dirty="0"/>
          </a:p>
        </p:txBody>
      </p:sp>
      <p:sp>
        <p:nvSpPr>
          <p:cNvPr id="6" name="TextBox 5"/>
          <p:cNvSpPr txBox="1"/>
          <p:nvPr/>
        </p:nvSpPr>
        <p:spPr>
          <a:xfrm>
            <a:off x="471055" y="2133600"/>
            <a:ext cx="3410293" cy="369332"/>
          </a:xfrm>
          <a:prstGeom prst="rect">
            <a:avLst/>
          </a:prstGeom>
          <a:noFill/>
        </p:spPr>
        <p:txBody>
          <a:bodyPr wrap="none" rtlCol="0">
            <a:spAutoFit/>
          </a:bodyPr>
          <a:lstStyle/>
          <a:p>
            <a:r>
              <a:rPr lang="en-US" dirty="0" smtClean="0"/>
              <a:t>Substituting this into (13) , we get:</a:t>
            </a:r>
            <a:endParaRPr lang="en-US" dirty="0"/>
          </a:p>
        </p:txBody>
      </p:sp>
      <p:sp>
        <p:nvSpPr>
          <p:cNvPr id="7" name="TextBox 6"/>
          <p:cNvSpPr txBox="1"/>
          <p:nvPr/>
        </p:nvSpPr>
        <p:spPr>
          <a:xfrm>
            <a:off x="471055" y="3934691"/>
            <a:ext cx="2583849" cy="369332"/>
          </a:xfrm>
          <a:prstGeom prst="rect">
            <a:avLst/>
          </a:prstGeom>
          <a:noFill/>
        </p:spPr>
        <p:txBody>
          <a:bodyPr wrap="none" rtlCol="0">
            <a:spAutoFit/>
          </a:bodyPr>
          <a:lstStyle/>
          <a:p>
            <a:r>
              <a:rPr lang="en-US" dirty="0" smtClean="0"/>
              <a:t>Rearranging finally yields:</a:t>
            </a:r>
            <a:endParaRPr lang="en-US" dirty="0"/>
          </a:p>
        </p:txBody>
      </p:sp>
      <p:sp>
        <p:nvSpPr>
          <p:cNvPr id="8" name="TextBox 7"/>
          <p:cNvSpPr txBox="1"/>
          <p:nvPr/>
        </p:nvSpPr>
        <p:spPr>
          <a:xfrm>
            <a:off x="651164" y="5735782"/>
            <a:ext cx="6625853" cy="369332"/>
          </a:xfrm>
          <a:prstGeom prst="rect">
            <a:avLst/>
          </a:prstGeom>
          <a:noFill/>
        </p:spPr>
        <p:txBody>
          <a:bodyPr wrap="none" rtlCol="0">
            <a:spAutoFit/>
          </a:bodyPr>
          <a:lstStyle/>
          <a:p>
            <a:r>
              <a:rPr lang="en-US" dirty="0" smtClean="0"/>
              <a:t>Which relates the IC50, K</a:t>
            </a:r>
            <a:r>
              <a:rPr lang="en-US" baseline="-25000" dirty="0" smtClean="0"/>
              <a:t>I</a:t>
            </a:r>
            <a:r>
              <a:rPr lang="en-US" dirty="0" smtClean="0"/>
              <a:t>, K</a:t>
            </a:r>
            <a:r>
              <a:rPr lang="en-US" baseline="-25000" dirty="0" smtClean="0"/>
              <a:t>D</a:t>
            </a:r>
            <a:r>
              <a:rPr lang="en-US" dirty="0" smtClean="0"/>
              <a:t> and the concentration of the ligand [L]</a:t>
            </a:r>
            <a:endParaRPr lang="en-US" dirty="0"/>
          </a:p>
        </p:txBody>
      </p:sp>
      <p:sp>
        <p:nvSpPr>
          <p:cNvPr id="9" name="TextBox 8"/>
          <p:cNvSpPr txBox="1"/>
          <p:nvPr/>
        </p:nvSpPr>
        <p:spPr>
          <a:xfrm>
            <a:off x="3054904" y="4835236"/>
            <a:ext cx="559769" cy="369332"/>
          </a:xfrm>
          <a:prstGeom prst="rect">
            <a:avLst/>
          </a:prstGeom>
          <a:noFill/>
        </p:spPr>
        <p:txBody>
          <a:bodyPr wrap="none" rtlCol="0">
            <a:spAutoFit/>
          </a:bodyPr>
          <a:lstStyle/>
          <a:p>
            <a:r>
              <a:rPr lang="en-US" smtClean="0"/>
              <a:t>(14)</a:t>
            </a:r>
            <a:endParaRPr lang="en-US"/>
          </a:p>
        </p:txBody>
      </p:sp>
      <p:sp>
        <p:nvSpPr>
          <p:cNvPr id="10" name="Date Placeholder 9"/>
          <p:cNvSpPr>
            <a:spLocks noGrp="1"/>
          </p:cNvSpPr>
          <p:nvPr>
            <p:ph type="dt" sz="half" idx="10"/>
          </p:nvPr>
        </p:nvSpPr>
        <p:spPr/>
        <p:txBody>
          <a:bodyPr/>
          <a:lstStyle/>
          <a:p>
            <a:r>
              <a:rPr lang="de-DE" smtClean="0"/>
              <a:t>Daniel Seeliger</a:t>
            </a:r>
            <a:endParaRPr lang="en-US"/>
          </a:p>
        </p:txBody>
      </p:sp>
      <p:sp>
        <p:nvSpPr>
          <p:cNvPr id="11" name="Footer Placeholder 10"/>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85487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3888" y="493646"/>
            <a:ext cx="4976299" cy="461665"/>
          </a:xfrm>
          <a:prstGeom prst="rect">
            <a:avLst/>
          </a:prstGeom>
          <a:noFill/>
        </p:spPr>
        <p:txBody>
          <a:bodyPr wrap="none" rtlCol="0">
            <a:spAutoFit/>
          </a:bodyPr>
          <a:lstStyle/>
          <a:p>
            <a:r>
              <a:rPr lang="en-US" sz="2400" dirty="0" smtClean="0"/>
              <a:t>Consequences for Ligand Optimization</a:t>
            </a:r>
            <a:endParaRPr lang="en-US" sz="2400" dirty="0"/>
          </a:p>
        </p:txBody>
      </p:sp>
      <p:sp>
        <p:nvSpPr>
          <p:cNvPr id="3" name="TextBox 2"/>
          <p:cNvSpPr txBox="1"/>
          <p:nvPr/>
        </p:nvSpPr>
        <p:spPr>
          <a:xfrm>
            <a:off x="903889" y="1828800"/>
            <a:ext cx="6472926" cy="400110"/>
          </a:xfrm>
          <a:prstGeom prst="rect">
            <a:avLst/>
          </a:prstGeom>
          <a:noFill/>
        </p:spPr>
        <p:txBody>
          <a:bodyPr wrap="none" rtlCol="0">
            <a:spAutoFit/>
          </a:bodyPr>
          <a:lstStyle/>
          <a:p>
            <a:pPr marL="285750" indent="-285750">
              <a:buFont typeface="Arial" charset="0"/>
              <a:buChar char="•"/>
            </a:pPr>
            <a:r>
              <a:rPr lang="en-US" sz="2000" dirty="0" smtClean="0"/>
              <a:t>Ligands should complement </a:t>
            </a:r>
            <a:r>
              <a:rPr lang="en-US" sz="2000" smtClean="0"/>
              <a:t>the shape of the binding site </a:t>
            </a:r>
            <a:endParaRPr lang="en-US" sz="2000"/>
          </a:p>
        </p:txBody>
      </p:sp>
      <p:sp>
        <p:nvSpPr>
          <p:cNvPr id="4" name="TextBox 3"/>
          <p:cNvSpPr txBox="1"/>
          <p:nvPr/>
        </p:nvSpPr>
        <p:spPr>
          <a:xfrm>
            <a:off x="903888" y="2453431"/>
            <a:ext cx="8230202" cy="400110"/>
          </a:xfrm>
          <a:prstGeom prst="rect">
            <a:avLst/>
          </a:prstGeom>
          <a:noFill/>
        </p:spPr>
        <p:txBody>
          <a:bodyPr wrap="none" rtlCol="0">
            <a:spAutoFit/>
          </a:bodyPr>
          <a:lstStyle/>
          <a:p>
            <a:pPr marL="285750" indent="-285750">
              <a:buFont typeface="Arial" charset="0"/>
              <a:buChar char="•"/>
            </a:pPr>
            <a:r>
              <a:rPr lang="en-US" sz="2000" dirty="0" smtClean="0"/>
              <a:t>Introducing groups which are too large will result in a sharp drop in affinity</a:t>
            </a:r>
            <a:endParaRPr lang="en-US" sz="2000" dirty="0"/>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9438371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777950" y="2188926"/>
                <a:ext cx="3452805" cy="5597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𝐼𝐶</m:t>
                          </m:r>
                        </m:e>
                        <m:sub>
                          <m:r>
                            <a:rPr lang="en-US" b="0" i="1" smtClean="0">
                              <a:latin typeface="Cambria Math" charset="0"/>
                            </a:rPr>
                            <m:t>50</m:t>
                          </m:r>
                        </m:sub>
                      </m:sSub>
                      <m:r>
                        <a:rPr lang="en-US" b="0" i="1" smtClean="0">
                          <a:latin typeface="Cambria Math" charset="0"/>
                        </a:rPr>
                        <m:t>=</m:t>
                      </m:r>
                      <m:f>
                        <m:fPr>
                          <m:ctrlPr>
                            <a:rPr lang="mr-IN" b="0" i="1" smtClean="0">
                              <a:latin typeface="Cambria Math" charset="0"/>
                            </a:rPr>
                          </m:ctrlPr>
                        </m:fPr>
                        <m:num>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𝐼</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10</m:t>
                              </m:r>
                            </m:e>
                            <m:sup>
                              <m:r>
                                <a:rPr lang="en-US" b="0" i="1" smtClean="0">
                                  <a:latin typeface="Cambria Math" charset="0"/>
                                </a:rPr>
                                <m:t>−5</m:t>
                              </m:r>
                            </m:sup>
                          </m:sSup>
                          <m:r>
                            <a:rPr lang="en-US" b="0" i="1" smtClean="0">
                              <a:latin typeface="Cambria Math" charset="0"/>
                            </a:rPr>
                            <m:t>+</m:t>
                          </m:r>
                          <m:sSup>
                            <m:sSupPr>
                              <m:ctrlPr>
                                <a:rPr lang="en-US" b="0" i="1" smtClean="0">
                                  <a:latin typeface="Cambria Math" charset="0"/>
                                </a:rPr>
                              </m:ctrlPr>
                            </m:sSupPr>
                            <m:e>
                              <m:r>
                                <a:rPr lang="en-US" b="0" i="1" smtClean="0">
                                  <a:latin typeface="Cambria Math" charset="0"/>
                                </a:rPr>
                                <m:t>10</m:t>
                              </m:r>
                            </m:e>
                            <m:sup>
                              <m:r>
                                <a:rPr lang="en-US" b="0" i="1" smtClean="0">
                                  <a:latin typeface="Cambria Math" charset="0"/>
                                </a:rPr>
                                <m:t>−3</m:t>
                              </m:r>
                            </m:sup>
                          </m:sSup>
                          <m:r>
                            <a:rPr lang="en-US" b="0" i="1" smtClean="0">
                              <a:latin typeface="Cambria Math" charset="0"/>
                            </a:rPr>
                            <m:t>)</m:t>
                          </m:r>
                        </m:num>
                        <m:den>
                          <m:sSup>
                            <m:sSupPr>
                              <m:ctrlPr>
                                <a:rPr lang="en-US" i="1">
                                  <a:latin typeface="Cambria Math" charset="0"/>
                                </a:rPr>
                              </m:ctrlPr>
                            </m:sSupPr>
                            <m:e>
                              <m:r>
                                <a:rPr lang="en-US" i="1">
                                  <a:latin typeface="Cambria Math" charset="0"/>
                                </a:rPr>
                                <m:t>10</m:t>
                              </m:r>
                            </m:e>
                            <m:sup>
                              <m:r>
                                <a:rPr lang="en-US" i="1">
                                  <a:latin typeface="Cambria Math" charset="0"/>
                                </a:rPr>
                                <m:t>−5</m:t>
                              </m:r>
                            </m:sup>
                          </m:sSup>
                        </m:den>
                      </m:f>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𝐾</m:t>
                          </m:r>
                        </m:e>
                        <m:sub>
                          <m:r>
                            <a:rPr lang="en-US" b="0" i="1" smtClean="0">
                              <a:latin typeface="Cambria Math" charset="0"/>
                              <a:ea typeface="Cambria Math" charset="0"/>
                              <a:cs typeface="Cambria Math" charset="0"/>
                            </a:rPr>
                            <m:t>𝐼</m:t>
                          </m:r>
                        </m:sub>
                      </m:sSub>
                      <m:r>
                        <a:rPr lang="en-US" b="0" i="1" smtClean="0">
                          <a:latin typeface="Cambria Math" charset="0"/>
                          <a:ea typeface="Cambria Math" charset="0"/>
                          <a:cs typeface="Cambria Math" charset="0"/>
                        </a:rPr>
                        <m:t>•100</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777950" y="2188926"/>
                <a:ext cx="3452805" cy="559705"/>
              </a:xfrm>
              <a:prstGeom prst="rect">
                <a:avLst/>
              </a:prstGeom>
              <a:blipFill rotWithShape="0">
                <a:blip r:embed="rId2"/>
                <a:stretch>
                  <a:fillRect/>
                </a:stretch>
              </a:blipFill>
            </p:spPr>
            <p:txBody>
              <a:bodyPr/>
              <a:lstStyle/>
              <a:p>
                <a:r>
                  <a:rPr lang="en-US">
                    <a:noFill/>
                  </a:rPr>
                  <a:t> </a:t>
                </a:r>
              </a:p>
            </p:txBody>
          </p:sp>
        </mc:Fallback>
      </mc:AlternateContent>
      <p:sp>
        <p:nvSpPr>
          <p:cNvPr id="6" name="TextBox 5"/>
          <p:cNvSpPr txBox="1"/>
          <p:nvPr/>
        </p:nvSpPr>
        <p:spPr>
          <a:xfrm>
            <a:off x="777950" y="637309"/>
            <a:ext cx="2532360" cy="369332"/>
          </a:xfrm>
          <a:prstGeom prst="rect">
            <a:avLst/>
          </a:prstGeom>
          <a:noFill/>
        </p:spPr>
        <p:txBody>
          <a:bodyPr wrap="none" rtlCol="0">
            <a:spAutoFit/>
          </a:bodyPr>
          <a:lstStyle/>
          <a:p>
            <a:r>
              <a:rPr lang="en-US" dirty="0" smtClean="0"/>
              <a:t>Putting this into </a:t>
            </a:r>
            <a:r>
              <a:rPr lang="en-US" dirty="0" smtClean="0"/>
              <a:t>practice</a:t>
            </a:r>
            <a:r>
              <a:rPr lang="en-US" dirty="0" smtClean="0"/>
              <a:t>:</a:t>
            </a:r>
            <a:endParaRPr lang="en-US" dirty="0"/>
          </a:p>
        </p:txBody>
      </p:sp>
      <p:sp>
        <p:nvSpPr>
          <p:cNvPr id="7" name="TextBox 6"/>
          <p:cNvSpPr txBox="1"/>
          <p:nvPr/>
        </p:nvSpPr>
        <p:spPr>
          <a:xfrm>
            <a:off x="777950" y="1274618"/>
            <a:ext cx="9765359" cy="646331"/>
          </a:xfrm>
          <a:prstGeom prst="rect">
            <a:avLst/>
          </a:prstGeom>
          <a:noFill/>
        </p:spPr>
        <p:txBody>
          <a:bodyPr wrap="square" rtlCol="0">
            <a:spAutoFit/>
          </a:bodyPr>
          <a:lstStyle/>
          <a:p>
            <a:r>
              <a:rPr lang="en-US" dirty="0" smtClean="0"/>
              <a:t>The ATP concentration inside cells is in the range of 10</a:t>
            </a:r>
            <a:r>
              <a:rPr lang="en-US" baseline="30000" dirty="0" smtClean="0"/>
              <a:t>-3</a:t>
            </a:r>
            <a:r>
              <a:rPr lang="en-US" dirty="0" smtClean="0"/>
              <a:t>M, the K</a:t>
            </a:r>
            <a:r>
              <a:rPr lang="en-US" baseline="-25000" dirty="0" smtClean="0"/>
              <a:t>D</a:t>
            </a:r>
            <a:r>
              <a:rPr lang="en-US" dirty="0" smtClean="0"/>
              <a:t> for kinases and ATP is around 10</a:t>
            </a:r>
            <a:r>
              <a:rPr lang="en-US" baseline="30000" dirty="0" smtClean="0"/>
              <a:t>-5</a:t>
            </a:r>
            <a:r>
              <a:rPr lang="en-US" dirty="0" smtClean="0"/>
              <a:t>M. Using these values in (14) yields: </a:t>
            </a:r>
            <a:endParaRPr lang="en-US" dirty="0"/>
          </a:p>
        </p:txBody>
      </p:sp>
      <p:sp>
        <p:nvSpPr>
          <p:cNvPr id="8" name="TextBox 7"/>
          <p:cNvSpPr txBox="1"/>
          <p:nvPr/>
        </p:nvSpPr>
        <p:spPr>
          <a:xfrm>
            <a:off x="777950" y="3200400"/>
            <a:ext cx="10695709" cy="923330"/>
          </a:xfrm>
          <a:prstGeom prst="rect">
            <a:avLst/>
          </a:prstGeom>
          <a:noFill/>
        </p:spPr>
        <p:txBody>
          <a:bodyPr wrap="square" rtlCol="0">
            <a:spAutoFit/>
          </a:bodyPr>
          <a:lstStyle/>
          <a:p>
            <a:r>
              <a:rPr lang="en-US" dirty="0" smtClean="0"/>
              <a:t>Hence, due to the presence of ATP in high concentrations, the IC50 shifts by two orders of magnitude. For efficient inhibition of a kinase we therefore need a very potent inhibitor or achieve very high inhibitor concentrations within the cell.</a:t>
            </a: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98465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6609169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06_28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399" y="782989"/>
            <a:ext cx="6317371" cy="5182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TextBox 2"/>
          <p:cNvSpPr txBox="1"/>
          <p:nvPr/>
        </p:nvSpPr>
        <p:spPr>
          <a:xfrm>
            <a:off x="1382486" y="283029"/>
            <a:ext cx="2116670" cy="523220"/>
          </a:xfrm>
          <a:prstGeom prst="rect">
            <a:avLst/>
          </a:prstGeom>
          <a:noFill/>
        </p:spPr>
        <p:txBody>
          <a:bodyPr wrap="none" rtlCol="0">
            <a:spAutoFit/>
          </a:bodyPr>
          <a:lstStyle/>
          <a:p>
            <a:r>
              <a:rPr lang="en-US" sz="2800" dirty="0" smtClean="0"/>
              <a:t>Electrostatics</a:t>
            </a:r>
            <a:endParaRPr lang="en-US" sz="2800" dirty="0"/>
          </a:p>
        </p:txBody>
      </p:sp>
      <p:sp>
        <p:nvSpPr>
          <p:cNvPr id="4" name="TextBox 3"/>
          <p:cNvSpPr txBox="1"/>
          <p:nvPr/>
        </p:nvSpPr>
        <p:spPr>
          <a:xfrm>
            <a:off x="457199" y="1469571"/>
            <a:ext cx="4267199" cy="3139321"/>
          </a:xfrm>
          <a:prstGeom prst="rect">
            <a:avLst/>
          </a:prstGeom>
          <a:noFill/>
        </p:spPr>
        <p:txBody>
          <a:bodyPr wrap="square" rtlCol="0">
            <a:spAutoFit/>
          </a:bodyPr>
          <a:lstStyle/>
          <a:p>
            <a:pPr marL="285750" indent="-285750">
              <a:buFont typeface="Arial" charset="0"/>
              <a:buChar char="•"/>
            </a:pPr>
            <a:r>
              <a:rPr lang="en-US" dirty="0" smtClean="0"/>
              <a:t>In bonds involving heteroatoms, electrons are not equally distributed around the participating atoms but have a higher density at the more electronegative atom.</a:t>
            </a:r>
          </a:p>
          <a:p>
            <a:pPr marL="285750" indent="-285750">
              <a:buFont typeface="Arial" charset="0"/>
              <a:buChar char="•"/>
            </a:pPr>
            <a:r>
              <a:rPr lang="en-US" dirty="0" smtClean="0"/>
              <a:t>This results in a polarization of the bond which to the outside world represents a dipole.</a:t>
            </a:r>
          </a:p>
          <a:p>
            <a:pPr marL="285750" indent="-285750">
              <a:buFont typeface="Arial" charset="0"/>
              <a:buChar char="•"/>
            </a:pPr>
            <a:r>
              <a:rPr lang="en-US" dirty="0" smtClean="0"/>
              <a:t>Electron densities and partial charges can be computed with quantum chemical methods </a:t>
            </a:r>
            <a:endParaRPr lang="en-US" dirty="0"/>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4458707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0"/>
            <a:ext cx="10058400" cy="5887382"/>
          </a:xfrm>
          <a:prstGeom prst="rect">
            <a:avLst/>
          </a:prstGeom>
        </p:spPr>
      </p:pic>
      <p:sp>
        <p:nvSpPr>
          <p:cNvPr id="3" name="Date Placeholder 2"/>
          <p:cNvSpPr>
            <a:spLocks noGrp="1"/>
          </p:cNvSpPr>
          <p:nvPr>
            <p:ph type="dt" sz="half" idx="10"/>
          </p:nvPr>
        </p:nvSpPr>
        <p:spPr/>
        <p:txBody>
          <a:bodyPr/>
          <a:lstStyle/>
          <a:p>
            <a:r>
              <a:rPr lang="de-DE" smtClean="0"/>
              <a:t>Daniel Seeliger</a:t>
            </a:r>
            <a:endParaRPr lang="en-US"/>
          </a:p>
        </p:txBody>
      </p:sp>
      <p:sp>
        <p:nvSpPr>
          <p:cNvPr id="4" name="Footer Placeholder 3"/>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7692321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876432" y="1230086"/>
                <a:ext cx="3082382" cy="628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𝑈</m:t>
                          </m:r>
                        </m:e>
                        <m:sub>
                          <m:r>
                            <a:rPr lang="en-US" b="0" i="1" smtClean="0">
                              <a:latin typeface="Cambria Math" charset="0"/>
                            </a:rPr>
                            <m:t>𝑒𝑙𝑒𝑐𝑡𝑟𝑜𝑠𝑡𝑎𝑡𝑖𝑐𝑠</m:t>
                          </m:r>
                        </m:sub>
                      </m:sSub>
                      <m:r>
                        <a:rPr lang="en-US" b="0" i="1" smtClean="0">
                          <a:latin typeface="Cambria Math" charset="0"/>
                        </a:rPr>
                        <m:t>=</m:t>
                      </m:r>
                      <m:d>
                        <m:dPr>
                          <m:ctrlPr>
                            <a:rPr lang="mr-IN" b="0" i="1" smtClean="0">
                              <a:latin typeface="Cambria Math" charset="0"/>
                            </a:rPr>
                          </m:ctrlPr>
                        </m:dPr>
                        <m:e>
                          <m:f>
                            <m:fPr>
                              <m:ctrlPr>
                                <a:rPr lang="mr-IN" b="0" i="1" smtClean="0">
                                  <a:latin typeface="Cambria Math" charset="0"/>
                                </a:rPr>
                              </m:ctrlPr>
                            </m:fPr>
                            <m:num>
                              <m:r>
                                <a:rPr lang="en-US" b="0" i="1" smtClean="0">
                                  <a:latin typeface="Cambria Math" charset="0"/>
                                </a:rPr>
                                <m:t>1</m:t>
                              </m:r>
                            </m:num>
                            <m:den>
                              <m:r>
                                <a:rPr lang="en-US" b="0" i="1" smtClean="0">
                                  <a:latin typeface="Cambria Math" charset="0"/>
                                </a:rPr>
                                <m:t>4</m:t>
                              </m:r>
                              <m:r>
                                <a:rPr lang="en-US" b="0" i="1" smtClean="0">
                                  <a:latin typeface="Cambria Math" charset="0"/>
                                  <a:ea typeface="Cambria Math" charset="0"/>
                                  <a:cs typeface="Cambria Math" charset="0"/>
                                </a:rPr>
                                <m:t>𝜋</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𝜀</m:t>
                                  </m:r>
                                </m:e>
                                <m:sub>
                                  <m:r>
                                    <a:rPr lang="en-US" b="0" i="1" smtClean="0">
                                      <a:latin typeface="Cambria Math" charset="0"/>
                                      <a:ea typeface="Cambria Math" charset="0"/>
                                      <a:cs typeface="Cambria Math" charset="0"/>
                                    </a:rPr>
                                    <m:t>0</m:t>
                                  </m:r>
                                </m:sub>
                              </m:sSub>
                            </m:den>
                          </m:f>
                        </m:e>
                      </m:d>
                      <m:d>
                        <m:dPr>
                          <m:ctrlPr>
                            <a:rPr lang="mr-IN" b="0" i="1" smtClean="0">
                              <a:latin typeface="Cambria Math" charset="0"/>
                            </a:rPr>
                          </m:ctrlPr>
                        </m:dPr>
                        <m:e>
                          <m:f>
                            <m:fPr>
                              <m:ctrlPr>
                                <a:rPr lang="mr-IN" b="0" i="1" smtClean="0">
                                  <a:latin typeface="Cambria Math" charset="0"/>
                                </a:rPr>
                              </m:ctrlPr>
                            </m:fPr>
                            <m:num>
                              <m:sSub>
                                <m:sSubPr>
                                  <m:ctrlPr>
                                    <a:rPr lang="en-US" b="0" i="1" smtClean="0">
                                      <a:latin typeface="Cambria Math" charset="0"/>
                                    </a:rPr>
                                  </m:ctrlPr>
                                </m:sSubPr>
                                <m:e>
                                  <m:r>
                                    <a:rPr lang="en-US" b="0" i="1" smtClean="0">
                                      <a:latin typeface="Cambria Math" charset="0"/>
                                    </a:rPr>
                                    <m:t>𝑞</m:t>
                                  </m:r>
                                </m:e>
                                <m:sub>
                                  <m:r>
                                    <a:rPr lang="en-US" b="0" i="1" smtClean="0">
                                      <a:latin typeface="Cambria Math" charset="0"/>
                                    </a:rPr>
                                    <m:t>𝑖</m:t>
                                  </m:r>
                                </m:sub>
                              </m:sSub>
                              <m:sSub>
                                <m:sSubPr>
                                  <m:ctrlPr>
                                    <a:rPr lang="en-US" b="0" i="1" smtClean="0">
                                      <a:latin typeface="Cambria Math" charset="0"/>
                                    </a:rPr>
                                  </m:ctrlPr>
                                </m:sSubPr>
                                <m:e>
                                  <m:r>
                                    <a:rPr lang="en-US" b="0" i="1" smtClean="0">
                                      <a:latin typeface="Cambria Math" charset="0"/>
                                    </a:rPr>
                                    <m:t>𝑞</m:t>
                                  </m:r>
                                </m:e>
                                <m:sub>
                                  <m:r>
                                    <a:rPr lang="en-US" b="0" i="1" smtClean="0">
                                      <a:latin typeface="Cambria Math" charset="0"/>
                                    </a:rPr>
                                    <m:t>𝑗</m:t>
                                  </m:r>
                                </m:sub>
                              </m:sSub>
                            </m:num>
                            <m:den>
                              <m:sSub>
                                <m:sSubPr>
                                  <m:ctrlPr>
                                    <a:rPr lang="en-US" b="0" i="1" smtClean="0">
                                      <a:latin typeface="Cambria Math" charset="0"/>
                                    </a:rPr>
                                  </m:ctrlPr>
                                </m:sSubPr>
                                <m:e>
                                  <m:r>
                                    <a:rPr lang="en-US" b="0" i="1" smtClean="0">
                                      <a:latin typeface="Cambria Math" charset="0"/>
                                    </a:rPr>
                                    <m:t>𝑟</m:t>
                                  </m:r>
                                </m:e>
                                <m:sub>
                                  <m:r>
                                    <a:rPr lang="en-US" b="0" i="1" smtClean="0">
                                      <a:latin typeface="Cambria Math" charset="0"/>
                                    </a:rPr>
                                    <m:t>𝑖𝑗</m:t>
                                  </m:r>
                                </m:sub>
                              </m:sSub>
                            </m:den>
                          </m:f>
                        </m:e>
                      </m:d>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876432" y="1230086"/>
                <a:ext cx="3082382" cy="628314"/>
              </a:xfrm>
              <a:prstGeom prst="rect">
                <a:avLst/>
              </a:prstGeom>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143" y="2403469"/>
            <a:ext cx="3291114" cy="2468336"/>
          </a:xfrm>
          <a:prstGeom prst="rect">
            <a:avLst/>
          </a:prstGeom>
        </p:spPr>
      </p:pic>
      <p:pic>
        <p:nvPicPr>
          <p:cNvPr id="6" name="Picture 5"/>
          <p:cNvPicPr>
            <a:picLocks noChangeAspect="1"/>
          </p:cNvPicPr>
          <p:nvPr/>
        </p:nvPicPr>
        <p:blipFill>
          <a:blip r:embed="rId4"/>
          <a:stretch>
            <a:fillRect/>
          </a:stretch>
        </p:blipFill>
        <p:spPr>
          <a:xfrm>
            <a:off x="1198423" y="5416874"/>
            <a:ext cx="2438400" cy="723900"/>
          </a:xfrm>
          <a:prstGeom prst="rect">
            <a:avLst/>
          </a:prstGeom>
        </p:spPr>
      </p:pic>
      <p:pic>
        <p:nvPicPr>
          <p:cNvPr id="7" name="Picture 2" descr="figure_06_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1" y="2057400"/>
            <a:ext cx="5823100" cy="2957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Date Placeholder 4"/>
          <p:cNvSpPr>
            <a:spLocks noGrp="1"/>
          </p:cNvSpPr>
          <p:nvPr>
            <p:ph type="dt" sz="half" idx="10"/>
          </p:nvPr>
        </p:nvSpPr>
        <p:spPr/>
        <p:txBody>
          <a:bodyPr/>
          <a:lstStyle/>
          <a:p>
            <a:r>
              <a:rPr lang="de-DE" smtClean="0"/>
              <a:t>Daniel Seeliger</a:t>
            </a:r>
            <a:endParaRPr lang="en-US"/>
          </a:p>
        </p:txBody>
      </p:sp>
      <p:sp>
        <p:nvSpPr>
          <p:cNvPr id="8" name="Footer Placeholder 7"/>
          <p:cNvSpPr>
            <a:spLocks noGrp="1"/>
          </p:cNvSpPr>
          <p:nvPr>
            <p:ph type="ftr" sz="quarter" idx="11"/>
          </p:nvPr>
        </p:nvSpPr>
        <p:spPr/>
        <p:txBody>
          <a:bodyPr/>
          <a:lstStyle/>
          <a:p>
            <a:r>
              <a:rPr lang="en-US" smtClean="0"/>
              <a:t>Principles of Drug Discovery - University of Ulm 2017</a:t>
            </a:r>
            <a:endParaRPr lang="en-US"/>
          </a:p>
        </p:txBody>
      </p:sp>
    </p:spTree>
    <p:extLst>
      <p:ext uri="{BB962C8B-B14F-4D97-AF65-F5344CB8AC3E}">
        <p14:creationId xmlns:p14="http://schemas.microsoft.com/office/powerpoint/2010/main" val="17826902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21818</TotalTime>
  <Words>3785</Words>
  <Application>Microsoft Macintosh PowerPoint</Application>
  <PresentationFormat>Widescreen</PresentationFormat>
  <Paragraphs>496</Paragraphs>
  <Slides>61</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71" baseType="lpstr">
      <vt:lpstr>Calibri</vt:lpstr>
      <vt:lpstr>Calibri Light</vt:lpstr>
      <vt:lpstr>Cambria Math</vt:lpstr>
      <vt:lpstr>DejaVu Sans</vt:lpstr>
      <vt:lpstr>Liberation Serif</vt:lpstr>
      <vt:lpstr>Mangal</vt:lpstr>
      <vt:lpstr>Times New Roman</vt:lpstr>
      <vt:lpstr>Arial</vt:lpstr>
      <vt:lpstr>Office Theme</vt:lpstr>
      <vt:lpstr>CS ChemDraw Drawing</vt:lpstr>
      <vt:lpstr>Principles of Drug Discovery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Seeliger</dc:creator>
  <cp:lastModifiedBy>Daniel Seeliger</cp:lastModifiedBy>
  <cp:revision>141</cp:revision>
  <dcterms:created xsi:type="dcterms:W3CDTF">2017-02-08T19:13:04Z</dcterms:created>
  <dcterms:modified xsi:type="dcterms:W3CDTF">2017-05-22T18:58:20Z</dcterms:modified>
</cp:coreProperties>
</file>